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5"/>
  </p:notesMasterIdLst>
  <p:handoutMasterIdLst>
    <p:handoutMasterId r:id="rId26"/>
  </p:handoutMasterIdLst>
  <p:sldIdLst>
    <p:sldId id="264" r:id="rId2"/>
    <p:sldId id="257" r:id="rId3"/>
    <p:sldId id="295" r:id="rId4"/>
    <p:sldId id="315" r:id="rId5"/>
    <p:sldId id="316" r:id="rId6"/>
    <p:sldId id="317" r:id="rId7"/>
    <p:sldId id="318" r:id="rId8"/>
    <p:sldId id="319" r:id="rId9"/>
    <p:sldId id="320" r:id="rId10"/>
    <p:sldId id="323" r:id="rId11"/>
    <p:sldId id="324" r:id="rId12"/>
    <p:sldId id="327" r:id="rId13"/>
    <p:sldId id="328" r:id="rId14"/>
    <p:sldId id="329" r:id="rId15"/>
    <p:sldId id="325" r:id="rId16"/>
    <p:sldId id="330" r:id="rId17"/>
    <p:sldId id="331" r:id="rId18"/>
    <p:sldId id="334" r:id="rId19"/>
    <p:sldId id="335" r:id="rId20"/>
    <p:sldId id="333" r:id="rId21"/>
    <p:sldId id="336" r:id="rId22"/>
    <p:sldId id="337" r:id="rId23"/>
    <p:sldId id="294" r:id="rId24"/>
  </p:sldIdLst>
  <p:sldSz cx="12192000" cy="6858000"/>
  <p:notesSz cx="6858000" cy="9144000"/>
  <p:defaultTextStyle>
    <a:defPPr rtl="0">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243D8F3-A027-413B-AD07-7FAE11A2ACF9}" v="3576" dt="2024-02-10T19:19:33.6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D450AB22-52FC-40E6-98AA-74BCCD5188D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32B9199D-72B2-45AE-A712-E5736A22F07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D8426B1-7527-4E28-B97D-380F113BB44F}" type="datetime1">
              <a:rPr lang="fr-FR" smtClean="0"/>
              <a:t>10/02/2024</a:t>
            </a:fld>
            <a:endParaRPr lang="fr-FR"/>
          </a:p>
        </p:txBody>
      </p:sp>
      <p:sp>
        <p:nvSpPr>
          <p:cNvPr id="4" name="Espace réservé du pied de page 3">
            <a:extLst>
              <a:ext uri="{FF2B5EF4-FFF2-40B4-BE49-F238E27FC236}">
                <a16:creationId xmlns:a16="http://schemas.microsoft.com/office/drawing/2014/main" id="{B61359D5-DD6B-4137-AD75-B46D5171422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A55F9710-A4BE-4433-A7ED-20397B3D73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D6D19D5-D423-4C7D-BE37-350F3D82A961}" type="slidenum">
              <a:rPr lang="fr-FR" smtClean="0"/>
              <a:t>‹N°›</a:t>
            </a:fld>
            <a:endParaRPr lang="fr-FR"/>
          </a:p>
        </p:txBody>
      </p:sp>
    </p:spTree>
    <p:extLst>
      <p:ext uri="{BB962C8B-B14F-4D97-AF65-F5344CB8AC3E}">
        <p14:creationId xmlns:p14="http://schemas.microsoft.com/office/powerpoint/2010/main" val="1525237031"/>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6DAC19-97A4-4601-8E6F-C9F59AF9B80C}" type="datetime1">
              <a:rPr lang="fr-FR" smtClean="0"/>
              <a:pPr/>
              <a:t>10/02/2024</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a:t>Modifiez les styles du texte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9D9EE5-14A8-4D2F-A0BD-1BB33ACFF757}" type="slidenum">
              <a:rPr lang="fr-FR" smtClean="0"/>
              <a:t>‹N°›</a:t>
            </a:fld>
            <a:endParaRPr lang="fr-FR"/>
          </a:p>
        </p:txBody>
      </p:sp>
    </p:spTree>
    <p:extLst>
      <p:ext uri="{BB962C8B-B14F-4D97-AF65-F5344CB8AC3E}">
        <p14:creationId xmlns:p14="http://schemas.microsoft.com/office/powerpoint/2010/main" val="385520472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154955" y="1447800"/>
            <a:ext cx="8825658" cy="3329581"/>
          </a:xfrm>
        </p:spPr>
        <p:txBody>
          <a:bodyPr rtlCol="0" anchor="b"/>
          <a:lstStyle>
            <a:lvl1pPr>
              <a:defRPr sz="7200"/>
            </a:lvl1pPr>
          </a:lstStyle>
          <a:p>
            <a:pPr rtl="0"/>
            <a:r>
              <a:rPr lang="fr-FR" noProof="0"/>
              <a:t>Modifiez le style du titre</a:t>
            </a:r>
          </a:p>
        </p:txBody>
      </p:sp>
      <p:sp>
        <p:nvSpPr>
          <p:cNvPr id="3" name="Sous-titre 2"/>
          <p:cNvSpPr>
            <a:spLocks noGrp="1"/>
          </p:cNvSpPr>
          <p:nvPr>
            <p:ph type="subTitle" idx="1"/>
          </p:nvPr>
        </p:nvSpPr>
        <p:spPr>
          <a:xfrm>
            <a:off x="1154955" y="4777380"/>
            <a:ext cx="8825658" cy="861420"/>
          </a:xfrm>
        </p:spPr>
        <p:txBody>
          <a:bodyPr rtlCol="0"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fr-FR" noProof="0"/>
              <a:t>Modifiez le style des sous-titres du masque</a:t>
            </a:r>
          </a:p>
        </p:txBody>
      </p:sp>
      <p:sp>
        <p:nvSpPr>
          <p:cNvPr id="4" name="Espace réservé de la date 3"/>
          <p:cNvSpPr>
            <a:spLocks noGrp="1"/>
          </p:cNvSpPr>
          <p:nvPr>
            <p:ph type="dt" sz="half" idx="10"/>
          </p:nvPr>
        </p:nvSpPr>
        <p:spPr/>
        <p:txBody>
          <a:bodyPr rtlCol="0"/>
          <a:lstStyle/>
          <a:p>
            <a:pPr rtl="0"/>
            <a:fld id="{5CC754D9-8403-4920-99DE-7A11B3EB392D}" type="datetime1">
              <a:rPr lang="fr-FR" noProof="0" smtClean="0"/>
              <a:t>10/02/2024</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154956" y="4800587"/>
            <a:ext cx="8825657" cy="566738"/>
          </a:xfrm>
        </p:spPr>
        <p:txBody>
          <a:bodyPr rtlCol="0" anchor="b">
            <a:normAutofit/>
          </a:bodyPr>
          <a:lstStyle>
            <a:lvl1pPr algn="l">
              <a:defRPr sz="2400" b="0"/>
            </a:lvl1pPr>
          </a:lstStyle>
          <a:p>
            <a:pPr rtl="0"/>
            <a:r>
              <a:rPr lang="fr-FR" noProof="0"/>
              <a:t>Modifiez le style du titre</a:t>
            </a:r>
          </a:p>
        </p:txBody>
      </p:sp>
      <p:sp>
        <p:nvSpPr>
          <p:cNvPr id="3" name="Espace réservé d’image 2"/>
          <p:cNvSpPr>
            <a:spLocks noGrp="1" noChangeAspect="1"/>
          </p:cNvSpPr>
          <p:nvPr>
            <p:ph type="pic" idx="1" hasCustomPrompt="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fr-FR" noProof="0"/>
              <a:t>Cliquez sur l’icône pour ajouter une image</a:t>
            </a:r>
          </a:p>
        </p:txBody>
      </p:sp>
      <p:sp>
        <p:nvSpPr>
          <p:cNvPr id="4" name="Espace réservé du texte 3"/>
          <p:cNvSpPr>
            <a:spLocks noGrp="1"/>
          </p:cNvSpPr>
          <p:nvPr>
            <p:ph type="body" sz="half" idx="2" hasCustomPrompt="1"/>
          </p:nvPr>
        </p:nvSpPr>
        <p:spPr>
          <a:xfrm>
            <a:off x="1154956" y="5367325"/>
            <a:ext cx="8825656" cy="493712"/>
          </a:xfrm>
        </p:spPr>
        <p:txBody>
          <a:bodyPr rtlCol="0">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a:t>
            </a:r>
          </a:p>
        </p:txBody>
      </p:sp>
      <p:sp>
        <p:nvSpPr>
          <p:cNvPr id="5" name="Espace réservé de la date 4"/>
          <p:cNvSpPr>
            <a:spLocks noGrp="1"/>
          </p:cNvSpPr>
          <p:nvPr>
            <p:ph type="dt" sz="half" idx="10"/>
          </p:nvPr>
        </p:nvSpPr>
        <p:spPr/>
        <p:txBody>
          <a:bodyPr rtlCol="0"/>
          <a:lstStyle/>
          <a:p>
            <a:pPr rtl="0"/>
            <a:fld id="{E52016B0-50B5-47B5-A44A-13E00F7CDA92}" type="datetime1">
              <a:rPr lang="fr-FR" noProof="0" smtClean="0"/>
              <a:t>10/02/2024</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re 1"/>
          <p:cNvSpPr>
            <a:spLocks noGrp="1"/>
          </p:cNvSpPr>
          <p:nvPr>
            <p:ph type="title"/>
          </p:nvPr>
        </p:nvSpPr>
        <p:spPr>
          <a:xfrm>
            <a:off x="1154954" y="1447800"/>
            <a:ext cx="8825659" cy="1981200"/>
          </a:xfrm>
        </p:spPr>
        <p:txBody>
          <a:bodyPr rtlCol="0"/>
          <a:lstStyle>
            <a:lvl1pPr>
              <a:defRPr sz="4800"/>
            </a:lvl1pPr>
          </a:lstStyle>
          <a:p>
            <a:pPr rtl="0"/>
            <a:r>
              <a:rPr lang="fr-FR" noProof="0"/>
              <a:t>Modifiez le style du titre</a:t>
            </a:r>
          </a:p>
        </p:txBody>
      </p:sp>
      <p:sp>
        <p:nvSpPr>
          <p:cNvPr id="8" name="Espace réservé du texte 3"/>
          <p:cNvSpPr>
            <a:spLocks noGrp="1"/>
          </p:cNvSpPr>
          <p:nvPr>
            <p:ph type="body" sz="half" idx="2" hasCustomPrompt="1"/>
          </p:nvPr>
        </p:nvSpPr>
        <p:spPr>
          <a:xfrm>
            <a:off x="1154954" y="3657600"/>
            <a:ext cx="8825659" cy="2362200"/>
          </a:xfrm>
        </p:spPr>
        <p:txBody>
          <a:bodyPr rtlCol="0"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a:t>
            </a:r>
          </a:p>
        </p:txBody>
      </p:sp>
      <p:sp>
        <p:nvSpPr>
          <p:cNvPr id="4" name="Espace réservé de la date 3"/>
          <p:cNvSpPr>
            <a:spLocks noGrp="1"/>
          </p:cNvSpPr>
          <p:nvPr>
            <p:ph type="dt" sz="half" idx="10"/>
          </p:nvPr>
        </p:nvSpPr>
        <p:spPr/>
        <p:txBody>
          <a:bodyPr rtlCol="0"/>
          <a:lstStyle/>
          <a:p>
            <a:pPr rtl="0"/>
            <a:fld id="{85E54252-1D92-4478-9B35-EF53CB57F087}" type="datetime1">
              <a:rPr lang="fr-FR" noProof="0" smtClean="0"/>
              <a:t>10/02/2024</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574801" y="1447800"/>
            <a:ext cx="7999315" cy="2323374"/>
          </a:xfrm>
        </p:spPr>
        <p:txBody>
          <a:bodyPr rtlCol="0"/>
          <a:lstStyle>
            <a:lvl1pPr>
              <a:defRPr sz="4800"/>
            </a:lvl1pPr>
          </a:lstStyle>
          <a:p>
            <a:pPr rtl="0"/>
            <a:r>
              <a:rPr lang="fr-FR" noProof="0"/>
              <a:t>Modifiez le style du titre</a:t>
            </a:r>
          </a:p>
        </p:txBody>
      </p:sp>
      <p:sp>
        <p:nvSpPr>
          <p:cNvPr id="11" name="Espace réservé du texte 3"/>
          <p:cNvSpPr>
            <a:spLocks noGrp="1"/>
          </p:cNvSpPr>
          <p:nvPr>
            <p:ph type="body" sz="half" idx="14" hasCustomPrompt="1"/>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rtl="0">
              <a:buNone/>
            </a:pPr>
            <a:r>
              <a:rPr lang="fr-FR" noProof="0"/>
              <a:t>Modifiez les styles du texte</a:t>
            </a:r>
          </a:p>
        </p:txBody>
      </p:sp>
      <p:sp>
        <p:nvSpPr>
          <p:cNvPr id="10" name="Espace réservé du texte 3"/>
          <p:cNvSpPr>
            <a:spLocks noGrp="1"/>
          </p:cNvSpPr>
          <p:nvPr>
            <p:ph type="body" sz="half" idx="2" hasCustomPrompt="1"/>
          </p:nvPr>
        </p:nvSpPr>
        <p:spPr>
          <a:xfrm>
            <a:off x="1154954" y="4350657"/>
            <a:ext cx="8825659" cy="1676400"/>
          </a:xfrm>
        </p:spPr>
        <p:txBody>
          <a:bodyPr rtlCol="0"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a:t>
            </a:r>
          </a:p>
        </p:txBody>
      </p:sp>
      <p:sp>
        <p:nvSpPr>
          <p:cNvPr id="4" name="Espace réservé de la date 3"/>
          <p:cNvSpPr>
            <a:spLocks noGrp="1"/>
          </p:cNvSpPr>
          <p:nvPr>
            <p:ph type="dt" sz="half" idx="10"/>
          </p:nvPr>
        </p:nvSpPr>
        <p:spPr/>
        <p:txBody>
          <a:bodyPr rtlCol="0"/>
          <a:lstStyle/>
          <a:p>
            <a:pPr rtl="0"/>
            <a:fld id="{31C55A38-EB06-4BE8-943C-A998B4C9E3F3}" type="datetime1">
              <a:rPr lang="fr-FR" noProof="0" smtClean="0"/>
              <a:t>10/02/2024</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
        <p:nvSpPr>
          <p:cNvPr id="12" name="Zone de texte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rtl="0"/>
            <a:r>
              <a:rPr lang="fr-FR" noProof="0"/>
              <a:t>“</a:t>
            </a:r>
          </a:p>
        </p:txBody>
      </p:sp>
      <p:sp>
        <p:nvSpPr>
          <p:cNvPr id="15" name="Zone de texte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rtl="0"/>
            <a:r>
              <a:rPr lang="fr-FR" noProof="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professionnelle">
    <p:spTree>
      <p:nvGrpSpPr>
        <p:cNvPr id="1" name=""/>
        <p:cNvGrpSpPr/>
        <p:nvPr/>
      </p:nvGrpSpPr>
      <p:grpSpPr>
        <a:xfrm>
          <a:off x="0" y="0"/>
          <a:ext cx="0" cy="0"/>
          <a:chOff x="0" y="0"/>
          <a:chExt cx="0" cy="0"/>
        </a:xfrm>
      </p:grpSpPr>
      <p:sp>
        <p:nvSpPr>
          <p:cNvPr id="2" name="Titre 1"/>
          <p:cNvSpPr>
            <a:spLocks noGrp="1"/>
          </p:cNvSpPr>
          <p:nvPr>
            <p:ph type="title"/>
          </p:nvPr>
        </p:nvSpPr>
        <p:spPr>
          <a:xfrm>
            <a:off x="1154954" y="3124201"/>
            <a:ext cx="8825660" cy="1653180"/>
          </a:xfrm>
        </p:spPr>
        <p:txBody>
          <a:bodyPr rtlCol="0" anchor="b"/>
          <a:lstStyle>
            <a:lvl1pPr algn="l">
              <a:defRPr sz="4000" b="0" cap="none"/>
            </a:lvl1pPr>
          </a:lstStyle>
          <a:p>
            <a:pPr rtl="0"/>
            <a:r>
              <a:rPr lang="fr-FR" noProof="0"/>
              <a:t>Modifiez le style du titre</a:t>
            </a:r>
          </a:p>
        </p:txBody>
      </p:sp>
      <p:sp>
        <p:nvSpPr>
          <p:cNvPr id="3" name="Espace réservé du texte 2"/>
          <p:cNvSpPr>
            <a:spLocks noGrp="1"/>
          </p:cNvSpPr>
          <p:nvPr>
            <p:ph type="body" idx="1" hasCustomPrompt="1"/>
          </p:nvPr>
        </p:nvSpPr>
        <p:spPr>
          <a:xfrm>
            <a:off x="1154954" y="4777381"/>
            <a:ext cx="8825659" cy="860400"/>
          </a:xfrm>
        </p:spPr>
        <p:txBody>
          <a:bodyPr rtlCol="0"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fr-FR" noProof="0"/>
              <a:t>Modifiez les styles du texte</a:t>
            </a:r>
          </a:p>
        </p:txBody>
      </p:sp>
      <p:sp>
        <p:nvSpPr>
          <p:cNvPr id="4" name="Espace réservé de la date 3"/>
          <p:cNvSpPr>
            <a:spLocks noGrp="1"/>
          </p:cNvSpPr>
          <p:nvPr>
            <p:ph type="dt" sz="half" idx="10"/>
          </p:nvPr>
        </p:nvSpPr>
        <p:spPr/>
        <p:txBody>
          <a:bodyPr rtlCol="0"/>
          <a:lstStyle/>
          <a:p>
            <a:pPr rtl="0"/>
            <a:fld id="{3AF8690B-5D8F-4E48-B212-77F0BC48118D}" type="datetime1">
              <a:rPr lang="fr-FR" noProof="0" smtClean="0"/>
              <a:t>10/02/2024</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lvl1pPr>
              <a:defRPr sz="4200"/>
            </a:lvl1pPr>
          </a:lstStyle>
          <a:p>
            <a:pPr rtl="0"/>
            <a:r>
              <a:rPr lang="fr-FR" noProof="0"/>
              <a:t>Modifiez le style du titre</a:t>
            </a:r>
          </a:p>
        </p:txBody>
      </p:sp>
      <p:sp>
        <p:nvSpPr>
          <p:cNvPr id="3" name="Espace réservé du texte 2"/>
          <p:cNvSpPr>
            <a:spLocks noGrp="1"/>
          </p:cNvSpPr>
          <p:nvPr>
            <p:ph type="body" idx="1" hasCustomPrompt="1"/>
          </p:nvPr>
        </p:nvSpPr>
        <p:spPr>
          <a:xfrm>
            <a:off x="632947" y="1981200"/>
            <a:ext cx="2946866"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16" name="Espace réservé du texte 3"/>
          <p:cNvSpPr>
            <a:spLocks noGrp="1"/>
          </p:cNvSpPr>
          <p:nvPr>
            <p:ph type="body" sz="half" idx="15" hasCustomPrompt="1"/>
          </p:nvPr>
        </p:nvSpPr>
        <p:spPr>
          <a:xfrm>
            <a:off x="652463" y="2667000"/>
            <a:ext cx="2927350"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a:t>
            </a:r>
          </a:p>
        </p:txBody>
      </p:sp>
      <p:sp>
        <p:nvSpPr>
          <p:cNvPr id="5" name="Espace réservé du texte 4"/>
          <p:cNvSpPr>
            <a:spLocks noGrp="1"/>
          </p:cNvSpPr>
          <p:nvPr>
            <p:ph type="body" sz="quarter" idx="3" hasCustomPrompt="1"/>
          </p:nvPr>
        </p:nvSpPr>
        <p:spPr>
          <a:xfrm>
            <a:off x="3883659" y="1981200"/>
            <a:ext cx="2936241"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19" name="Espace réservé du texte 3"/>
          <p:cNvSpPr>
            <a:spLocks noGrp="1"/>
          </p:cNvSpPr>
          <p:nvPr>
            <p:ph type="body" sz="half" idx="16" hasCustomPrompt="1"/>
          </p:nvPr>
        </p:nvSpPr>
        <p:spPr>
          <a:xfrm>
            <a:off x="3873106" y="2667000"/>
            <a:ext cx="2946794"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a:t>
            </a:r>
          </a:p>
        </p:txBody>
      </p:sp>
      <p:sp>
        <p:nvSpPr>
          <p:cNvPr id="14" name="Espace réservé du texte 4"/>
          <p:cNvSpPr>
            <a:spLocks noGrp="1"/>
          </p:cNvSpPr>
          <p:nvPr>
            <p:ph type="body" sz="quarter" idx="13" hasCustomPrompt="1"/>
          </p:nvPr>
        </p:nvSpPr>
        <p:spPr>
          <a:xfrm>
            <a:off x="7124700" y="1981200"/>
            <a:ext cx="2932113"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20" name="Espace réservé du texte 3"/>
          <p:cNvSpPr>
            <a:spLocks noGrp="1"/>
          </p:cNvSpPr>
          <p:nvPr>
            <p:ph type="body" sz="half" idx="17" hasCustomPrompt="1"/>
          </p:nvPr>
        </p:nvSpPr>
        <p:spPr>
          <a:xfrm>
            <a:off x="7124700" y="2667000"/>
            <a:ext cx="2932113"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a:t>
            </a:r>
          </a:p>
        </p:txBody>
      </p:sp>
      <p:cxnSp>
        <p:nvCxnSpPr>
          <p:cNvPr id="17" name="Connecteur droit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Connecteur droit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Espace réservé de la date 3"/>
          <p:cNvSpPr>
            <a:spLocks noGrp="1"/>
          </p:cNvSpPr>
          <p:nvPr>
            <p:ph type="dt" sz="half" idx="10"/>
          </p:nvPr>
        </p:nvSpPr>
        <p:spPr/>
        <p:txBody>
          <a:bodyPr rtlCol="0"/>
          <a:lstStyle/>
          <a:p>
            <a:pPr rtl="0"/>
            <a:fld id="{0127A5DE-2DD6-4418-A363-EF10D0B5FD9F}" type="datetime1">
              <a:rPr lang="fr-FR" noProof="0" smtClean="0"/>
              <a:t>10/02/2024</a:t>
            </a:fld>
            <a:endParaRPr lang="fr-FR" noProof="0"/>
          </a:p>
        </p:txBody>
      </p:sp>
      <p:sp>
        <p:nvSpPr>
          <p:cNvPr id="4"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onne 3 images">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lvl1pPr>
              <a:defRPr sz="4200"/>
            </a:lvl1pPr>
          </a:lstStyle>
          <a:p>
            <a:pPr rtl="0"/>
            <a:r>
              <a:rPr lang="fr-FR" noProof="0"/>
              <a:t>Modifiez le style du titre</a:t>
            </a:r>
          </a:p>
        </p:txBody>
      </p:sp>
      <p:sp>
        <p:nvSpPr>
          <p:cNvPr id="3" name="Espace réservé du texte 2"/>
          <p:cNvSpPr>
            <a:spLocks noGrp="1"/>
          </p:cNvSpPr>
          <p:nvPr>
            <p:ph type="body" idx="1" hasCustomPrompt="1"/>
          </p:nvPr>
        </p:nvSpPr>
        <p:spPr>
          <a:xfrm>
            <a:off x="652463" y="4250949"/>
            <a:ext cx="2940050"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29" name="Espace réservé d’image 2"/>
          <p:cNvSpPr>
            <a:spLocks noGrp="1" noChangeAspect="1"/>
          </p:cNvSpPr>
          <p:nvPr>
            <p:ph type="pic" idx="15" hasCustomPrompt="1"/>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fr-FR" noProof="0"/>
              <a:t>Cliquez sur l’icône pour ajouter une image</a:t>
            </a:r>
          </a:p>
        </p:txBody>
      </p:sp>
      <p:sp>
        <p:nvSpPr>
          <p:cNvPr id="22" name="Espace réservé du texte 3"/>
          <p:cNvSpPr>
            <a:spLocks noGrp="1"/>
          </p:cNvSpPr>
          <p:nvPr>
            <p:ph type="body" sz="half" idx="18" hasCustomPrompt="1"/>
          </p:nvPr>
        </p:nvSpPr>
        <p:spPr>
          <a:xfrm>
            <a:off x="652463" y="4827211"/>
            <a:ext cx="2940050"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a:t>
            </a:r>
          </a:p>
        </p:txBody>
      </p:sp>
      <p:sp>
        <p:nvSpPr>
          <p:cNvPr id="5" name="Espace réservé du texte 4"/>
          <p:cNvSpPr>
            <a:spLocks noGrp="1"/>
          </p:cNvSpPr>
          <p:nvPr>
            <p:ph type="body" sz="quarter" idx="3" hasCustomPrompt="1"/>
          </p:nvPr>
        </p:nvSpPr>
        <p:spPr>
          <a:xfrm>
            <a:off x="3889375" y="4250949"/>
            <a:ext cx="2930525"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30" name="Espace réservé d’image 2"/>
          <p:cNvSpPr>
            <a:spLocks noGrp="1" noChangeAspect="1"/>
          </p:cNvSpPr>
          <p:nvPr>
            <p:ph type="pic" idx="21" hasCustomPrompt="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fr-FR" noProof="0"/>
              <a:t>Cliquez sur l’icône pour ajouter une image</a:t>
            </a:r>
          </a:p>
        </p:txBody>
      </p:sp>
      <p:sp>
        <p:nvSpPr>
          <p:cNvPr id="23" name="Espace réservé du texte 3"/>
          <p:cNvSpPr>
            <a:spLocks noGrp="1"/>
          </p:cNvSpPr>
          <p:nvPr>
            <p:ph type="body" sz="half" idx="19" hasCustomPrompt="1"/>
          </p:nvPr>
        </p:nvSpPr>
        <p:spPr>
          <a:xfrm>
            <a:off x="3888022" y="4827210"/>
            <a:ext cx="2934406"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a:t>
            </a:r>
          </a:p>
        </p:txBody>
      </p:sp>
      <p:sp>
        <p:nvSpPr>
          <p:cNvPr id="14" name="Espace réservé du texte 4"/>
          <p:cNvSpPr>
            <a:spLocks noGrp="1"/>
          </p:cNvSpPr>
          <p:nvPr>
            <p:ph type="body" sz="quarter" idx="13" hasCustomPrompt="1"/>
          </p:nvPr>
        </p:nvSpPr>
        <p:spPr>
          <a:xfrm>
            <a:off x="7124700" y="4250949"/>
            <a:ext cx="2932113"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31" name="Espace réservé d’image 2"/>
          <p:cNvSpPr>
            <a:spLocks noGrp="1" noChangeAspect="1"/>
          </p:cNvSpPr>
          <p:nvPr>
            <p:ph type="pic" idx="22" hasCustomPrompt="1"/>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fr-FR" noProof="0"/>
              <a:t>Cliquez sur l’icône pour ajouter une image</a:t>
            </a:r>
          </a:p>
        </p:txBody>
      </p:sp>
      <p:sp>
        <p:nvSpPr>
          <p:cNvPr id="24" name="Espace réservé du texte 3"/>
          <p:cNvSpPr>
            <a:spLocks noGrp="1"/>
          </p:cNvSpPr>
          <p:nvPr>
            <p:ph type="body" sz="half" idx="20" hasCustomPrompt="1"/>
          </p:nvPr>
        </p:nvSpPr>
        <p:spPr>
          <a:xfrm>
            <a:off x="7124575" y="4827208"/>
            <a:ext cx="2935997"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a:t>
            </a:r>
          </a:p>
        </p:txBody>
      </p:sp>
      <p:cxnSp>
        <p:nvCxnSpPr>
          <p:cNvPr id="19" name="Connecteur droit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Connecteur droit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Espace réservé de la date 3"/>
          <p:cNvSpPr>
            <a:spLocks noGrp="1"/>
          </p:cNvSpPr>
          <p:nvPr>
            <p:ph type="dt" sz="half" idx="10"/>
          </p:nvPr>
        </p:nvSpPr>
        <p:spPr/>
        <p:txBody>
          <a:bodyPr rtlCol="0"/>
          <a:lstStyle/>
          <a:p>
            <a:pPr rtl="0"/>
            <a:fld id="{9BC65DA7-E5C5-4D74-B097-AC1BE004E448}" type="datetime1">
              <a:rPr lang="fr-FR" noProof="0" smtClean="0"/>
              <a:t>10/02/2024</a:t>
            </a:fld>
            <a:endParaRPr lang="fr-FR" noProof="0"/>
          </a:p>
        </p:txBody>
      </p:sp>
      <p:sp>
        <p:nvSpPr>
          <p:cNvPr id="4"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texte vertical 2"/>
          <p:cNvSpPr>
            <a:spLocks noGrp="1"/>
          </p:cNvSpPr>
          <p:nvPr>
            <p:ph type="body" orient="vert" idx="1" hasCustomPrompt="1"/>
          </p:nvPr>
        </p:nvSpPr>
        <p:spPr/>
        <p:txBody>
          <a:bodyPr vert="eaVert" rtlCol="0" anchor="t" anchorCtr="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fld id="{61C7DA1A-EC3C-47F8-91A2-6837F02EFD3F}" type="datetime1">
              <a:rPr lang="fr-FR" noProof="0" smtClean="0"/>
              <a:t>10/02/2024</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304212" y="430213"/>
            <a:ext cx="1752601" cy="5826125"/>
          </a:xfrm>
        </p:spPr>
        <p:txBody>
          <a:bodyPr vert="eaVert" rtlCol="0" anchor="b" anchorCtr="0"/>
          <a:lstStyle/>
          <a:p>
            <a:pPr rtl="0"/>
            <a:r>
              <a:rPr lang="fr-FR" noProof="0"/>
              <a:t>Modifiez le style du titre</a:t>
            </a:r>
          </a:p>
        </p:txBody>
      </p:sp>
      <p:sp>
        <p:nvSpPr>
          <p:cNvPr id="3" name="Espace réservé du texte vertical 2"/>
          <p:cNvSpPr>
            <a:spLocks noGrp="1"/>
          </p:cNvSpPr>
          <p:nvPr>
            <p:ph type="body" orient="vert" idx="1" hasCustomPrompt="1"/>
          </p:nvPr>
        </p:nvSpPr>
        <p:spPr>
          <a:xfrm>
            <a:off x="652463" y="887414"/>
            <a:ext cx="7423149" cy="5368924"/>
          </a:xfrm>
        </p:spPr>
        <p:txBody>
          <a:bodyPr vert="eaVert"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fld id="{2BC3F780-36C0-4115-8D68-C9FCA3157A4C}" type="datetime1">
              <a:rPr lang="fr-FR" noProof="0" smtClean="0"/>
              <a:t>10/02/2024</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contenu 2"/>
          <p:cNvSpPr>
            <a:spLocks noGrp="1"/>
          </p:cNvSpPr>
          <p:nvPr>
            <p:ph idx="1" hasCustomPrompt="1"/>
          </p:nvPr>
        </p:nvSpPr>
        <p:spPr/>
        <p:txBody>
          <a:bodyPr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7" name="Espace réservé de la date 3"/>
          <p:cNvSpPr>
            <a:spLocks noGrp="1"/>
          </p:cNvSpPr>
          <p:nvPr>
            <p:ph type="dt" sz="half" idx="10"/>
          </p:nvPr>
        </p:nvSpPr>
        <p:spPr/>
        <p:txBody>
          <a:bodyPr rtlCol="0"/>
          <a:lstStyle/>
          <a:p>
            <a:pPr rtl="0"/>
            <a:fld id="{4CD78179-134A-413C-9D9E-CE85F9A9554A}" type="datetime1">
              <a:rPr lang="fr-FR" noProof="0" smtClean="0"/>
              <a:t>10/02/2024</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1154956" y="2861733"/>
            <a:ext cx="8825657" cy="1915647"/>
          </a:xfrm>
        </p:spPr>
        <p:txBody>
          <a:bodyPr rtlCol="0" anchor="b"/>
          <a:lstStyle>
            <a:lvl1pPr algn="l">
              <a:defRPr sz="4000" b="0" cap="none"/>
            </a:lvl1pPr>
          </a:lstStyle>
          <a:p>
            <a:pPr rtl="0"/>
            <a:r>
              <a:rPr lang="fr-FR" noProof="0"/>
              <a:t>Modifiez le style du titre</a:t>
            </a:r>
          </a:p>
        </p:txBody>
      </p:sp>
      <p:sp>
        <p:nvSpPr>
          <p:cNvPr id="3" name="Espace réservé du texte 2"/>
          <p:cNvSpPr>
            <a:spLocks noGrp="1"/>
          </p:cNvSpPr>
          <p:nvPr>
            <p:ph type="body" idx="1" hasCustomPrompt="1"/>
          </p:nvPr>
        </p:nvSpPr>
        <p:spPr>
          <a:xfrm>
            <a:off x="1154955" y="4777381"/>
            <a:ext cx="8825658" cy="860400"/>
          </a:xfrm>
        </p:spPr>
        <p:txBody>
          <a:bodyPr rtlCol="0"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fr-FR" noProof="0"/>
              <a:t>Modifiez les styles du texte</a:t>
            </a:r>
          </a:p>
        </p:txBody>
      </p:sp>
      <p:sp>
        <p:nvSpPr>
          <p:cNvPr id="4" name="Espace réservé de la date 3"/>
          <p:cNvSpPr>
            <a:spLocks noGrp="1"/>
          </p:cNvSpPr>
          <p:nvPr>
            <p:ph type="dt" sz="half" idx="10"/>
          </p:nvPr>
        </p:nvSpPr>
        <p:spPr/>
        <p:txBody>
          <a:bodyPr rtlCol="0"/>
          <a:lstStyle/>
          <a:p>
            <a:pPr rtl="0"/>
            <a:fld id="{AEC2181A-20E0-48F1-8B0C-0171BD4BC4FC}" type="datetime1">
              <a:rPr lang="fr-FR" noProof="0" smtClean="0"/>
              <a:t>10/02/2024</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contenu 2"/>
          <p:cNvSpPr>
            <a:spLocks noGrp="1"/>
          </p:cNvSpPr>
          <p:nvPr>
            <p:ph sz="half" idx="1" hasCustomPrompt="1"/>
          </p:nvPr>
        </p:nvSpPr>
        <p:spPr>
          <a:xfrm>
            <a:off x="1103312" y="2060575"/>
            <a:ext cx="4396339" cy="4195763"/>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contenu 3"/>
          <p:cNvSpPr>
            <a:spLocks noGrp="1"/>
          </p:cNvSpPr>
          <p:nvPr>
            <p:ph sz="half" idx="2" hasCustomPrompt="1"/>
          </p:nvPr>
        </p:nvSpPr>
        <p:spPr>
          <a:xfrm>
            <a:off x="5654493" y="2056092"/>
            <a:ext cx="4396341" cy="4200245"/>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e la date 4"/>
          <p:cNvSpPr>
            <a:spLocks noGrp="1"/>
          </p:cNvSpPr>
          <p:nvPr>
            <p:ph type="dt" sz="half" idx="10"/>
          </p:nvPr>
        </p:nvSpPr>
        <p:spPr/>
        <p:txBody>
          <a:bodyPr rtlCol="0"/>
          <a:lstStyle/>
          <a:p>
            <a:pPr rtl="0"/>
            <a:fld id="{04DDFBC9-DF66-450F-9B47-163A607B32B5}" type="datetime1">
              <a:rPr lang="fr-FR" noProof="0" smtClean="0"/>
              <a:t>10/02/2024</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lvl1pPr>
              <a:defRPr/>
            </a:lvl1pPr>
          </a:lstStyle>
          <a:p>
            <a:pPr rtl="0"/>
            <a:r>
              <a:rPr lang="fr-FR" noProof="0"/>
              <a:t>Modifiez le style du titre</a:t>
            </a:r>
          </a:p>
        </p:txBody>
      </p:sp>
      <p:sp>
        <p:nvSpPr>
          <p:cNvPr id="3" name="Espace réservé du texte 2"/>
          <p:cNvSpPr>
            <a:spLocks noGrp="1"/>
          </p:cNvSpPr>
          <p:nvPr>
            <p:ph type="body" idx="1" hasCustomPrompt="1"/>
          </p:nvPr>
        </p:nvSpPr>
        <p:spPr>
          <a:xfrm>
            <a:off x="1103313" y="1905000"/>
            <a:ext cx="4396338"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4" name="Espace réservé du contenu 3"/>
          <p:cNvSpPr>
            <a:spLocks noGrp="1"/>
          </p:cNvSpPr>
          <p:nvPr>
            <p:ph sz="half" idx="2" hasCustomPrompt="1"/>
          </p:nvPr>
        </p:nvSpPr>
        <p:spPr>
          <a:xfrm>
            <a:off x="1103312" y="2514600"/>
            <a:ext cx="4396339" cy="3741738"/>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u texte 4"/>
          <p:cNvSpPr>
            <a:spLocks noGrp="1"/>
          </p:cNvSpPr>
          <p:nvPr>
            <p:ph type="body" sz="quarter" idx="3" hasCustomPrompt="1"/>
          </p:nvPr>
        </p:nvSpPr>
        <p:spPr>
          <a:xfrm>
            <a:off x="5654495" y="1905000"/>
            <a:ext cx="4396339" cy="576262"/>
          </a:xfrm>
        </p:spPr>
        <p:txBody>
          <a:bodyPr rtlCol="0"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6" name="Espace réservé du contenu 5"/>
          <p:cNvSpPr>
            <a:spLocks noGrp="1"/>
          </p:cNvSpPr>
          <p:nvPr>
            <p:ph sz="quarter" idx="4" hasCustomPrompt="1"/>
          </p:nvPr>
        </p:nvSpPr>
        <p:spPr>
          <a:xfrm>
            <a:off x="5654495" y="2514600"/>
            <a:ext cx="4396339" cy="3741738"/>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7" name="Espace réservé de la date 6"/>
          <p:cNvSpPr>
            <a:spLocks noGrp="1"/>
          </p:cNvSpPr>
          <p:nvPr>
            <p:ph type="dt" sz="half" idx="10"/>
          </p:nvPr>
        </p:nvSpPr>
        <p:spPr/>
        <p:txBody>
          <a:bodyPr rtlCol="0"/>
          <a:lstStyle/>
          <a:p>
            <a:pPr rtl="0"/>
            <a:fld id="{6D9A2534-DEDE-4B74-ACE3-4739456B341E}" type="datetime1">
              <a:rPr lang="fr-FR" noProof="0" smtClean="0"/>
              <a:t>10/02/2024</a:t>
            </a:fld>
            <a:endParaRPr lang="fr-FR" noProof="0"/>
          </a:p>
        </p:txBody>
      </p:sp>
      <p:sp>
        <p:nvSpPr>
          <p:cNvPr id="8" name="Espace réservé du pied de page 7"/>
          <p:cNvSpPr>
            <a:spLocks noGrp="1"/>
          </p:cNvSpPr>
          <p:nvPr>
            <p:ph type="ftr" sz="quarter" idx="11"/>
          </p:nvPr>
        </p:nvSpPr>
        <p:spPr/>
        <p:txBody>
          <a:bodyPr rtlCol="0"/>
          <a:lstStyle/>
          <a:p>
            <a:pPr rtl="0"/>
            <a:endParaRPr lang="fr-FR" noProof="0"/>
          </a:p>
        </p:txBody>
      </p:sp>
      <p:sp>
        <p:nvSpPr>
          <p:cNvPr id="9" name="Espace réservé du numéro de diapositive 8"/>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7" name="Espace réservé de la date 2"/>
          <p:cNvSpPr>
            <a:spLocks noGrp="1"/>
          </p:cNvSpPr>
          <p:nvPr>
            <p:ph type="dt" sz="half" idx="10"/>
          </p:nvPr>
        </p:nvSpPr>
        <p:spPr/>
        <p:txBody>
          <a:bodyPr rtlCol="0"/>
          <a:lstStyle/>
          <a:p>
            <a:pPr rtl="0"/>
            <a:fld id="{4699A1F2-963C-4433-9938-07FA0A1EA149}" type="datetime1">
              <a:rPr lang="fr-FR" noProof="0" smtClean="0"/>
              <a:t>10/02/2024</a:t>
            </a:fld>
            <a:endParaRPr lang="fr-FR" noProof="0"/>
          </a:p>
        </p:txBody>
      </p:sp>
      <p:sp>
        <p:nvSpPr>
          <p:cNvPr id="5" name="Espace réservé du pied de page 3"/>
          <p:cNvSpPr>
            <a:spLocks noGrp="1"/>
          </p:cNvSpPr>
          <p:nvPr>
            <p:ph type="ftr" sz="quarter" idx="11"/>
          </p:nvPr>
        </p:nvSpPr>
        <p:spPr/>
        <p:txBody>
          <a:bodyPr rtlCol="0"/>
          <a:lstStyle/>
          <a:p>
            <a:pPr rtl="0"/>
            <a:endParaRPr lang="fr-FR" noProof="0"/>
          </a:p>
        </p:txBody>
      </p:sp>
      <p:sp>
        <p:nvSpPr>
          <p:cNvPr id="6" name="Espace réservé du numéro de diapositive 4"/>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7" name="Espace réservé de la date 1"/>
          <p:cNvSpPr>
            <a:spLocks noGrp="1"/>
          </p:cNvSpPr>
          <p:nvPr>
            <p:ph type="dt" sz="half" idx="10"/>
          </p:nvPr>
        </p:nvSpPr>
        <p:spPr/>
        <p:txBody>
          <a:bodyPr rtlCol="0"/>
          <a:lstStyle/>
          <a:p>
            <a:pPr rtl="0"/>
            <a:fld id="{A6321462-A4AC-4C47-B649-01878A1A064F}" type="datetime1">
              <a:rPr lang="fr-FR" noProof="0" smtClean="0"/>
              <a:t>10/02/2024</a:t>
            </a:fld>
            <a:endParaRPr lang="fr-FR" noProof="0"/>
          </a:p>
        </p:txBody>
      </p:sp>
      <p:sp>
        <p:nvSpPr>
          <p:cNvPr id="5" name="Espace réservé du pied de page 2"/>
          <p:cNvSpPr>
            <a:spLocks noGrp="1"/>
          </p:cNvSpPr>
          <p:nvPr>
            <p:ph type="ftr" sz="quarter" idx="11"/>
          </p:nvPr>
        </p:nvSpPr>
        <p:spPr/>
        <p:txBody>
          <a:bodyPr rtlCol="0"/>
          <a:lstStyle/>
          <a:p>
            <a:pPr rtl="0"/>
            <a:endParaRPr lang="fr-FR" noProof="0"/>
          </a:p>
        </p:txBody>
      </p:sp>
      <p:sp>
        <p:nvSpPr>
          <p:cNvPr id="6" name="Espace réservé du numéro de diapositive 3"/>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154953" y="1447800"/>
            <a:ext cx="3401064" cy="1447800"/>
          </a:xfrm>
        </p:spPr>
        <p:txBody>
          <a:bodyPr rtlCol="0" anchor="b"/>
          <a:lstStyle>
            <a:lvl1pPr algn="l">
              <a:defRPr sz="2400" b="0"/>
            </a:lvl1pPr>
          </a:lstStyle>
          <a:p>
            <a:pPr rtl="0"/>
            <a:r>
              <a:rPr lang="fr-FR" noProof="0"/>
              <a:t>Modifiez le style du titre</a:t>
            </a:r>
          </a:p>
        </p:txBody>
      </p:sp>
      <p:sp>
        <p:nvSpPr>
          <p:cNvPr id="3" name="Espace réservé du contenu 2"/>
          <p:cNvSpPr>
            <a:spLocks noGrp="1"/>
          </p:cNvSpPr>
          <p:nvPr>
            <p:ph idx="1" hasCustomPrompt="1"/>
          </p:nvPr>
        </p:nvSpPr>
        <p:spPr>
          <a:xfrm>
            <a:off x="4784616" y="1447800"/>
            <a:ext cx="5195997" cy="4572000"/>
          </a:xfrm>
        </p:spPr>
        <p:txBody>
          <a:bodyPr rtlCol="0"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texte 3"/>
          <p:cNvSpPr>
            <a:spLocks noGrp="1"/>
          </p:cNvSpPr>
          <p:nvPr>
            <p:ph type="body" sz="half" idx="2" hasCustomPrompt="1"/>
          </p:nvPr>
        </p:nvSpPr>
        <p:spPr>
          <a:xfrm>
            <a:off x="1154953" y="3129280"/>
            <a:ext cx="3401063" cy="2895599"/>
          </a:xfrm>
        </p:spPr>
        <p:txBody>
          <a:bodyPr rtlCol="0"/>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a:t>
            </a:r>
          </a:p>
        </p:txBody>
      </p:sp>
      <p:sp>
        <p:nvSpPr>
          <p:cNvPr id="7" name="Espace réservé de la date 4"/>
          <p:cNvSpPr>
            <a:spLocks noGrp="1"/>
          </p:cNvSpPr>
          <p:nvPr>
            <p:ph type="dt" sz="half" idx="10"/>
          </p:nvPr>
        </p:nvSpPr>
        <p:spPr/>
        <p:txBody>
          <a:bodyPr rtlCol="0"/>
          <a:lstStyle/>
          <a:p>
            <a:pPr rtl="0"/>
            <a:fld id="{F58B83CE-0B77-4D5B-ABB2-11D315121664}" type="datetime1">
              <a:rPr lang="fr-FR" noProof="0" smtClean="0"/>
              <a:t>10/02/2024</a:t>
            </a:fld>
            <a:endParaRPr lang="fr-FR" noProof="0"/>
          </a:p>
        </p:txBody>
      </p:sp>
      <p:sp>
        <p:nvSpPr>
          <p:cNvPr id="5" name="Espace réservé du pied de page 5"/>
          <p:cNvSpPr>
            <a:spLocks noGrp="1"/>
          </p:cNvSpPr>
          <p:nvPr>
            <p:ph type="ftr" sz="quarter" idx="11"/>
          </p:nvPr>
        </p:nvSpPr>
        <p:spPr/>
        <p:txBody>
          <a:bodyPr rtlCol="0"/>
          <a:lstStyle/>
          <a:p>
            <a:pPr rtl="0"/>
            <a:endParaRPr lang="fr-FR" noProof="0"/>
          </a:p>
        </p:txBody>
      </p:sp>
      <p:sp>
        <p:nvSpPr>
          <p:cNvPr id="6" name="Espace réservé du numéro de diapositive 6"/>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153907" y="1854192"/>
            <a:ext cx="5092906" cy="1574808"/>
          </a:xfrm>
        </p:spPr>
        <p:txBody>
          <a:bodyPr rtlCol="0" anchor="b">
            <a:normAutofit/>
          </a:bodyPr>
          <a:lstStyle>
            <a:lvl1pPr algn="l">
              <a:defRPr sz="3600" b="0"/>
            </a:lvl1pPr>
          </a:lstStyle>
          <a:p>
            <a:pPr rtl="0"/>
            <a:r>
              <a:rPr lang="fr-FR" noProof="0"/>
              <a:t>Modifiez le style du titre</a:t>
            </a:r>
          </a:p>
        </p:txBody>
      </p:sp>
      <p:sp>
        <p:nvSpPr>
          <p:cNvPr id="3" name="Espace réservé d’image 2"/>
          <p:cNvSpPr>
            <a:spLocks noGrp="1" noChangeAspect="1"/>
          </p:cNvSpPr>
          <p:nvPr>
            <p:ph type="pic" idx="1" hasCustomPrompt="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fr-FR" noProof="0"/>
              <a:t>Cliquez sur l’icône pour ajouter une image</a:t>
            </a:r>
          </a:p>
        </p:txBody>
      </p:sp>
      <p:sp>
        <p:nvSpPr>
          <p:cNvPr id="4" name="Espace réservé du texte 3"/>
          <p:cNvSpPr>
            <a:spLocks noGrp="1"/>
          </p:cNvSpPr>
          <p:nvPr>
            <p:ph type="body" sz="half" idx="2" hasCustomPrompt="1"/>
          </p:nvPr>
        </p:nvSpPr>
        <p:spPr>
          <a:xfrm>
            <a:off x="1154954" y="3657600"/>
            <a:ext cx="5084979" cy="1371600"/>
          </a:xfrm>
        </p:spPr>
        <p:txBody>
          <a:bodyPr rtlCol="0">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a:t>
            </a:r>
          </a:p>
        </p:txBody>
      </p:sp>
      <p:sp>
        <p:nvSpPr>
          <p:cNvPr id="5" name="Espace réservé de la date 4"/>
          <p:cNvSpPr>
            <a:spLocks noGrp="1"/>
          </p:cNvSpPr>
          <p:nvPr>
            <p:ph type="dt" sz="half" idx="10"/>
          </p:nvPr>
        </p:nvSpPr>
        <p:spPr/>
        <p:txBody>
          <a:bodyPr rtlCol="0"/>
          <a:lstStyle/>
          <a:p>
            <a:pPr rtl="0"/>
            <a:fld id="{43D38337-0C26-419D-8506-A7BD0E35E1A9}" type="datetime1">
              <a:rPr lang="fr-FR" noProof="0" smtClean="0"/>
              <a:t>10/02/2024</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Imag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Imag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e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Imag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Imag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Espace réservé du titre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pPr rtl="0"/>
            <a:r>
              <a:rPr lang="fr-FR" noProof="0"/>
              <a:t>Modifiez le style du titre</a:t>
            </a:r>
          </a:p>
        </p:txBody>
      </p:sp>
      <p:sp>
        <p:nvSpPr>
          <p:cNvPr id="3" name="Espace réservé du texte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pPr rtl="0"/>
            <a:fld id="{7E5CEDF6-0650-4886-A306-D0167EC655ED}" type="datetime1">
              <a:rPr lang="fr-FR" noProof="0" smtClean="0"/>
              <a:t>10/02/2024</a:t>
            </a:fld>
            <a:endParaRPr lang="fr-FR" noProof="0"/>
          </a:p>
        </p:txBody>
      </p:sp>
      <p:sp>
        <p:nvSpPr>
          <p:cNvPr id="5" name="Espace réservé du pied de page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pPr rtl="0"/>
            <a:endParaRPr lang="fr-FR" noProof="0"/>
          </a:p>
        </p:txBody>
      </p:sp>
      <p:sp>
        <p:nvSpPr>
          <p:cNvPr id="6" name="Espace réservé du numéro de diapositive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pPr rtl="0"/>
            <a:fld id="{D57F1E4F-1CFF-5643-939E-02111984F565}" type="slidenum">
              <a:rPr lang="fr-FR" noProof="0" smtClean="0"/>
              <a:t>‹N°›</a:t>
            </a:fld>
            <a:endParaRPr lang="fr-FR" noProof="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2.png"/><Relationship Id="rId7"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2.png"/><Relationship Id="rId7"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png"/><Relationship Id="rId7"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2.png"/><Relationship Id="rId7"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2.png"/><Relationship Id="rId7"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png"/><Relationship Id="rId7"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21.jpeg"/></Relationships>
</file>

<file path=ppt/slides/_rels/slide18.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2.png"/><Relationship Id="rId7"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23.png"/></Relationships>
</file>

<file path=ppt/slides/_rels/slide19.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png"/><Relationship Id="rId7" Type="http://schemas.openxmlformats.org/officeDocument/2006/relationships/image" Target="../media/image24.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7.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png"/><Relationship Id="rId7"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27.png"/></Relationships>
</file>

<file path=ppt/slides/_rels/slide21.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png"/><Relationship Id="rId7"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29.png"/></Relationships>
</file>

<file path=ppt/slides/_rels/slide22.xml.rels><?xml version="1.0" encoding="UTF-8" standalone="yes"?>
<Relationships xmlns="http://schemas.openxmlformats.org/package/2006/relationships"><Relationship Id="rId8" Type="http://schemas.openxmlformats.org/officeDocument/2006/relationships/image" Target="../media/image31.jpeg"/><Relationship Id="rId3" Type="http://schemas.openxmlformats.org/officeDocument/2006/relationships/image" Target="../media/image2.png"/><Relationship Id="rId7" Type="http://schemas.openxmlformats.org/officeDocument/2006/relationships/image" Target="../media/image30.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png"/><Relationship Id="rId7"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2.png"/><Relationship Id="rId7"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9" name="Picture 28">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31" name="Picture 30">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33" name="Oval 32">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35" name="Picture 34">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37" name="Picture 36">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39" name="Rectangle 38">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41" name="Rectangle 40">
            <a:extLst>
              <a:ext uri="{FF2B5EF4-FFF2-40B4-BE49-F238E27FC236}">
                <a16:creationId xmlns:a16="http://schemas.microsoft.com/office/drawing/2014/main" id="{20F6071B-48FA-4685-A9C9-A7B21E1C14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
            <a:ext cx="12191695" cy="473074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8C56044C-1580-4C45-8AA3-F2A07478B4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5" name="Freeform: Shape 44">
            <a:extLst>
              <a:ext uri="{FF2B5EF4-FFF2-40B4-BE49-F238E27FC236}">
                <a16:creationId xmlns:a16="http://schemas.microsoft.com/office/drawing/2014/main" id="{51A8E3CE-561F-42BE-B6A2-FBE96F9A82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3579207"/>
            <a:ext cx="12191696" cy="3278793"/>
          </a:xfrm>
          <a:custGeom>
            <a:avLst/>
            <a:gdLst>
              <a:gd name="connsiteX0" fmla="*/ 1 w 12191696"/>
              <a:gd name="connsiteY0" fmla="*/ 0 h 3278793"/>
              <a:gd name="connsiteX1" fmla="*/ 71932 w 12191696"/>
              <a:gd name="connsiteY1" fmla="*/ 12261 h 3278793"/>
              <a:gd name="connsiteX2" fmla="*/ 282849 w 12191696"/>
              <a:gd name="connsiteY2" fmla="*/ 48343 h 3278793"/>
              <a:gd name="connsiteX3" fmla="*/ 436464 w 12191696"/>
              <a:gd name="connsiteY3" fmla="*/ 73565 h 3278793"/>
              <a:gd name="connsiteX4" fmla="*/ 619339 w 12191696"/>
              <a:gd name="connsiteY4" fmla="*/ 100188 h 3278793"/>
              <a:gd name="connsiteX5" fmla="*/ 836351 w 12191696"/>
              <a:gd name="connsiteY5" fmla="*/ 132066 h 3278793"/>
              <a:gd name="connsiteX6" fmla="*/ 1076528 w 12191696"/>
              <a:gd name="connsiteY6" fmla="*/ 165696 h 3278793"/>
              <a:gd name="connsiteX7" fmla="*/ 1347183 w 12191696"/>
              <a:gd name="connsiteY7" fmla="*/ 201077 h 3278793"/>
              <a:gd name="connsiteX8" fmla="*/ 1642223 w 12191696"/>
              <a:gd name="connsiteY8" fmla="*/ 238560 h 3278793"/>
              <a:gd name="connsiteX9" fmla="*/ 1962864 w 12191696"/>
              <a:gd name="connsiteY9" fmla="*/ 276043 h 3278793"/>
              <a:gd name="connsiteX10" fmla="*/ 2304232 w 12191696"/>
              <a:gd name="connsiteY10" fmla="*/ 314227 h 3278793"/>
              <a:gd name="connsiteX11" fmla="*/ 2672421 w 12191696"/>
              <a:gd name="connsiteY11" fmla="*/ 349608 h 3278793"/>
              <a:gd name="connsiteX12" fmla="*/ 3057678 w 12191696"/>
              <a:gd name="connsiteY12" fmla="*/ 383588 h 3278793"/>
              <a:gd name="connsiteX13" fmla="*/ 3464881 w 12191696"/>
              <a:gd name="connsiteY13" fmla="*/ 414415 h 3278793"/>
              <a:gd name="connsiteX14" fmla="*/ 3889152 w 12191696"/>
              <a:gd name="connsiteY14" fmla="*/ 443841 h 3278793"/>
              <a:gd name="connsiteX15" fmla="*/ 4331710 w 12191696"/>
              <a:gd name="connsiteY15" fmla="*/ 471515 h 3278793"/>
              <a:gd name="connsiteX16" fmla="*/ 4558476 w 12191696"/>
              <a:gd name="connsiteY16" fmla="*/ 481324 h 3278793"/>
              <a:gd name="connsiteX17" fmla="*/ 4790118 w 12191696"/>
              <a:gd name="connsiteY17" fmla="*/ 492183 h 3278793"/>
              <a:gd name="connsiteX18" fmla="*/ 5025418 w 12191696"/>
              <a:gd name="connsiteY18" fmla="*/ 502342 h 3278793"/>
              <a:gd name="connsiteX19" fmla="*/ 5261937 w 12191696"/>
              <a:gd name="connsiteY19" fmla="*/ 508998 h 3278793"/>
              <a:gd name="connsiteX20" fmla="*/ 5503333 w 12191696"/>
              <a:gd name="connsiteY20" fmla="*/ 514953 h 3278793"/>
              <a:gd name="connsiteX21" fmla="*/ 5747166 w 12191696"/>
              <a:gd name="connsiteY21" fmla="*/ 521259 h 3278793"/>
              <a:gd name="connsiteX22" fmla="*/ 5995877 w 12191696"/>
              <a:gd name="connsiteY22" fmla="*/ 525463 h 3278793"/>
              <a:gd name="connsiteX23" fmla="*/ 6247026 w 12191696"/>
              <a:gd name="connsiteY23" fmla="*/ 525463 h 3278793"/>
              <a:gd name="connsiteX24" fmla="*/ 6500613 w 12191696"/>
              <a:gd name="connsiteY24" fmla="*/ 527565 h 3278793"/>
              <a:gd name="connsiteX25" fmla="*/ 6756639 w 12191696"/>
              <a:gd name="connsiteY25" fmla="*/ 525463 h 3278793"/>
              <a:gd name="connsiteX26" fmla="*/ 7016322 w 12191696"/>
              <a:gd name="connsiteY26" fmla="*/ 521259 h 3278793"/>
              <a:gd name="connsiteX27" fmla="*/ 7276005 w 12191696"/>
              <a:gd name="connsiteY27" fmla="*/ 517406 h 3278793"/>
              <a:gd name="connsiteX28" fmla="*/ 7539345 w 12191696"/>
              <a:gd name="connsiteY28" fmla="*/ 508998 h 3278793"/>
              <a:gd name="connsiteX29" fmla="*/ 7805124 w 12191696"/>
              <a:gd name="connsiteY29" fmla="*/ 500241 h 3278793"/>
              <a:gd name="connsiteX30" fmla="*/ 8070903 w 12191696"/>
              <a:gd name="connsiteY30" fmla="*/ 490082 h 3278793"/>
              <a:gd name="connsiteX31" fmla="*/ 8339121 w 12191696"/>
              <a:gd name="connsiteY31" fmla="*/ 475719 h 3278793"/>
              <a:gd name="connsiteX32" fmla="*/ 8609776 w 12191696"/>
              <a:gd name="connsiteY32" fmla="*/ 458554 h 3278793"/>
              <a:gd name="connsiteX33" fmla="*/ 8881651 w 12191696"/>
              <a:gd name="connsiteY33" fmla="*/ 442089 h 3278793"/>
              <a:gd name="connsiteX34" fmla="*/ 9153526 w 12191696"/>
              <a:gd name="connsiteY34" fmla="*/ 421071 h 3278793"/>
              <a:gd name="connsiteX35" fmla="*/ 9429058 w 12191696"/>
              <a:gd name="connsiteY35" fmla="*/ 395849 h 3278793"/>
              <a:gd name="connsiteX36" fmla="*/ 9700933 w 12191696"/>
              <a:gd name="connsiteY36" fmla="*/ 370626 h 3278793"/>
              <a:gd name="connsiteX37" fmla="*/ 9977684 w 12191696"/>
              <a:gd name="connsiteY37" fmla="*/ 341551 h 3278793"/>
              <a:gd name="connsiteX38" fmla="*/ 10255655 w 12191696"/>
              <a:gd name="connsiteY38" fmla="*/ 309673 h 3278793"/>
              <a:gd name="connsiteX39" fmla="*/ 10529968 w 12191696"/>
              <a:gd name="connsiteY39" fmla="*/ 276043 h 3278793"/>
              <a:gd name="connsiteX40" fmla="*/ 10807939 w 12191696"/>
              <a:gd name="connsiteY40" fmla="*/ 236809 h 3278793"/>
              <a:gd name="connsiteX41" fmla="*/ 11084690 w 12191696"/>
              <a:gd name="connsiteY41" fmla="*/ 194772 h 3278793"/>
              <a:gd name="connsiteX42" fmla="*/ 11362661 w 12191696"/>
              <a:gd name="connsiteY42" fmla="*/ 153085 h 3278793"/>
              <a:gd name="connsiteX43" fmla="*/ 11639412 w 12191696"/>
              <a:gd name="connsiteY43" fmla="*/ 104392 h 3278793"/>
              <a:gd name="connsiteX44" fmla="*/ 11914945 w 12191696"/>
              <a:gd name="connsiteY44" fmla="*/ 54648 h 3278793"/>
              <a:gd name="connsiteX45" fmla="*/ 12191696 w 12191696"/>
              <a:gd name="connsiteY45" fmla="*/ 2452 h 3278793"/>
              <a:gd name="connsiteX46" fmla="*/ 12191696 w 12191696"/>
              <a:gd name="connsiteY46" fmla="*/ 2802467 h 3278793"/>
              <a:gd name="connsiteX47" fmla="*/ 12191695 w 12191696"/>
              <a:gd name="connsiteY47" fmla="*/ 2802467 h 3278793"/>
              <a:gd name="connsiteX48" fmla="*/ 12191695 w 12191696"/>
              <a:gd name="connsiteY48" fmla="*/ 3278793 h 3278793"/>
              <a:gd name="connsiteX49" fmla="*/ 0 w 12191696"/>
              <a:gd name="connsiteY49" fmla="*/ 3278793 h 3278793"/>
              <a:gd name="connsiteX50" fmla="*/ 0 w 12191696"/>
              <a:gd name="connsiteY50" fmla="*/ 2134639 h 3278793"/>
              <a:gd name="connsiteX51" fmla="*/ 1 w 12191696"/>
              <a:gd name="connsiteY51" fmla="*/ 2134639 h 3278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1696" h="3278793">
                <a:moveTo>
                  <a:pt x="1" y="0"/>
                </a:moveTo>
                <a:lnTo>
                  <a:pt x="71932" y="12261"/>
                </a:lnTo>
                <a:lnTo>
                  <a:pt x="282849" y="48343"/>
                </a:lnTo>
                <a:lnTo>
                  <a:pt x="436464" y="73565"/>
                </a:lnTo>
                <a:lnTo>
                  <a:pt x="619339" y="100188"/>
                </a:lnTo>
                <a:lnTo>
                  <a:pt x="836351" y="132066"/>
                </a:lnTo>
                <a:lnTo>
                  <a:pt x="1076528" y="165696"/>
                </a:lnTo>
                <a:lnTo>
                  <a:pt x="1347183"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3" y="514953"/>
                </a:lnTo>
                <a:lnTo>
                  <a:pt x="5747166"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802467"/>
                </a:lnTo>
                <a:lnTo>
                  <a:pt x="12191695" y="2802467"/>
                </a:lnTo>
                <a:lnTo>
                  <a:pt x="12191695" y="3278793"/>
                </a:lnTo>
                <a:lnTo>
                  <a:pt x="0" y="3278793"/>
                </a:lnTo>
                <a:lnTo>
                  <a:pt x="0" y="2134639"/>
                </a:lnTo>
                <a:lnTo>
                  <a:pt x="1" y="2134639"/>
                </a:lnTo>
                <a:close/>
              </a:path>
            </a:pathLst>
          </a:custGeom>
          <a:ln>
            <a:noFill/>
          </a:ln>
        </p:spPr>
        <p:style>
          <a:lnRef idx="0">
            <a:scrgbClr r="0" g="0" b="0"/>
          </a:lnRef>
          <a:fillRef idx="1003">
            <a:schemeClr val="dk2"/>
          </a:fillRef>
          <a:effectRef idx="0">
            <a:scrgbClr r="0" g="0" b="0"/>
          </a:effectRef>
          <a:fontRef idx="major"/>
        </p:style>
      </p:sp>
      <p:sp>
        <p:nvSpPr>
          <p:cNvPr id="7" name="ZoneTexte 6">
            <a:extLst>
              <a:ext uri="{FF2B5EF4-FFF2-40B4-BE49-F238E27FC236}">
                <a16:creationId xmlns:a16="http://schemas.microsoft.com/office/drawing/2014/main" id="{5C3C7936-D33A-A0C0-8FA8-201896D46725}"/>
              </a:ext>
            </a:extLst>
          </p:cNvPr>
          <p:cNvSpPr txBox="1"/>
          <p:nvPr/>
        </p:nvSpPr>
        <p:spPr>
          <a:xfrm>
            <a:off x="393470" y="5115148"/>
            <a:ext cx="10893964" cy="759691"/>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fontScale="92500"/>
          </a:bodyPr>
          <a:lstStyle/>
          <a:p>
            <a:pPr>
              <a:lnSpc>
                <a:spcPct val="90000"/>
              </a:lnSpc>
              <a:spcBef>
                <a:spcPct val="0"/>
              </a:spcBef>
              <a:spcAft>
                <a:spcPts val="600"/>
              </a:spcAft>
            </a:pPr>
            <a:r>
              <a:rPr lang="en-US" sz="2800" b="1" cap="all" dirty="0" err="1">
                <a:solidFill>
                  <a:srgbClr val="EBEBEB"/>
                </a:solidFill>
                <a:latin typeface="+mj-lt"/>
                <a:ea typeface="+mj-ea"/>
                <a:cs typeface="+mj-cs"/>
              </a:rPr>
              <a:t>Préparez</a:t>
            </a:r>
            <a:r>
              <a:rPr lang="en-US" sz="2800" b="1" cap="all" dirty="0">
                <a:solidFill>
                  <a:srgbClr val="EBEBEB"/>
                </a:solidFill>
                <a:latin typeface="+mj-lt"/>
                <a:ea typeface="+mj-ea"/>
                <a:cs typeface="+mj-cs"/>
              </a:rPr>
              <a:t> des données pour un </a:t>
            </a:r>
            <a:r>
              <a:rPr lang="en-US" sz="2800" b="1" cap="all" dirty="0" err="1">
                <a:solidFill>
                  <a:srgbClr val="EBEBEB"/>
                </a:solidFill>
                <a:latin typeface="+mj-lt"/>
                <a:ea typeface="+mj-ea"/>
                <a:cs typeface="+mj-cs"/>
              </a:rPr>
              <a:t>orgranisme</a:t>
            </a:r>
            <a:r>
              <a:rPr lang="en-US" sz="2800" b="1" cap="all" dirty="0">
                <a:solidFill>
                  <a:srgbClr val="EBEBEB"/>
                </a:solidFill>
                <a:latin typeface="+mj-lt"/>
                <a:ea typeface="+mj-ea"/>
                <a:cs typeface="+mj-cs"/>
              </a:rPr>
              <a:t> de </a:t>
            </a:r>
            <a:r>
              <a:rPr lang="en-US" sz="2800" b="1" cap="all" dirty="0" err="1">
                <a:solidFill>
                  <a:srgbClr val="EBEBEB"/>
                </a:solidFill>
                <a:latin typeface="+mj-lt"/>
                <a:ea typeface="+mj-ea"/>
                <a:cs typeface="+mj-cs"/>
              </a:rPr>
              <a:t>santé</a:t>
            </a:r>
            <a:r>
              <a:rPr lang="en-US" sz="2800" b="1" cap="all" dirty="0">
                <a:solidFill>
                  <a:srgbClr val="EBEBEB"/>
                </a:solidFill>
                <a:latin typeface="+mj-lt"/>
                <a:ea typeface="+mj-ea"/>
                <a:cs typeface="+mj-cs"/>
              </a:rPr>
              <a:t> </a:t>
            </a:r>
            <a:r>
              <a:rPr lang="en-US" sz="2800" b="1" cap="all" dirty="0" err="1">
                <a:solidFill>
                  <a:srgbClr val="EBEBEB"/>
                </a:solidFill>
                <a:latin typeface="+mj-lt"/>
                <a:ea typeface="+mj-ea"/>
                <a:cs typeface="+mj-cs"/>
              </a:rPr>
              <a:t>publique</a:t>
            </a:r>
          </a:p>
        </p:txBody>
      </p:sp>
      <p:sp>
        <p:nvSpPr>
          <p:cNvPr id="47" name="Freeform 16">
            <a:extLst>
              <a:ext uri="{FF2B5EF4-FFF2-40B4-BE49-F238E27FC236}">
                <a16:creationId xmlns:a16="http://schemas.microsoft.com/office/drawing/2014/main" id="{7DE548AA-7E1A-497C-8B79-C74F42ACFB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40" y="3280011"/>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2">
              <a:alpha val="20000"/>
            </a:schemeClr>
          </a:solidFill>
          <a:ln>
            <a:noFill/>
          </a:ln>
        </p:spPr>
        <p:txBody>
          <a:bodyPr rtlCol="0" anchor="ctr"/>
          <a:lstStyle/>
          <a:p>
            <a:pPr algn="ctr"/>
            <a:endParaRPr lang="en-US">
              <a:solidFill>
                <a:schemeClr val="tx1"/>
              </a:solidFill>
            </a:endParaRPr>
          </a:p>
        </p:txBody>
      </p:sp>
      <p:pic>
        <p:nvPicPr>
          <p:cNvPr id="3" name="Image 2" descr="Agence nationale de santé publique — Wikipédia">
            <a:extLst>
              <a:ext uri="{FF2B5EF4-FFF2-40B4-BE49-F238E27FC236}">
                <a16:creationId xmlns:a16="http://schemas.microsoft.com/office/drawing/2014/main" id="{2848D091-ABEA-E67D-3524-792DF2AB7733}"/>
              </a:ext>
            </a:extLst>
          </p:cNvPr>
          <p:cNvPicPr>
            <a:picLocks noChangeAspect="1"/>
          </p:cNvPicPr>
          <p:nvPr/>
        </p:nvPicPr>
        <p:blipFill>
          <a:blip r:embed="rId6"/>
          <a:stretch>
            <a:fillRect/>
          </a:stretch>
        </p:blipFill>
        <p:spPr>
          <a:xfrm>
            <a:off x="3407362" y="377453"/>
            <a:ext cx="5311422" cy="2998648"/>
          </a:xfrm>
          <a:prstGeom prst="rect">
            <a:avLst/>
          </a:prstGeom>
        </p:spPr>
      </p:pic>
    </p:spTree>
    <p:extLst>
      <p:ext uri="{BB962C8B-B14F-4D97-AF65-F5344CB8AC3E}">
        <p14:creationId xmlns:p14="http://schemas.microsoft.com/office/powerpoint/2010/main" val="1201513071"/>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372BEA34-C888-1283-4FBD-00FFD4336E2C}"/>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765FD81C-8C84-57E4-C4E4-A5EB69019E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0">
            <a:extLst>
              <a:ext uri="{FF2B5EF4-FFF2-40B4-BE49-F238E27FC236}">
                <a16:creationId xmlns:a16="http://schemas.microsoft.com/office/drawing/2014/main" id="{7682EF64-E154-2A60-F3B9-6A2BC30139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 name="Oval 12">
            <a:extLst>
              <a:ext uri="{FF2B5EF4-FFF2-40B4-BE49-F238E27FC236}">
                <a16:creationId xmlns:a16="http://schemas.microsoft.com/office/drawing/2014/main" id="{11E680B1-832C-84C3-DF9E-0A940E2E65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14">
            <a:extLst>
              <a:ext uri="{FF2B5EF4-FFF2-40B4-BE49-F238E27FC236}">
                <a16:creationId xmlns:a16="http://schemas.microsoft.com/office/drawing/2014/main" id="{5562589F-9CBE-CEB4-ADB5-A6F2C1DE10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3" name="Picture 16">
            <a:extLst>
              <a:ext uri="{FF2B5EF4-FFF2-40B4-BE49-F238E27FC236}">
                <a16:creationId xmlns:a16="http://schemas.microsoft.com/office/drawing/2014/main" id="{608247ED-E350-FE89-B027-D44EE6847C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15E1B642-054A-B2EF-0C76-98A7299D9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re 1">
            <a:extLst>
              <a:ext uri="{FF2B5EF4-FFF2-40B4-BE49-F238E27FC236}">
                <a16:creationId xmlns:a16="http://schemas.microsoft.com/office/drawing/2014/main" id="{3CCA1DFD-7BD0-EA4E-C1DF-F639909F9599}"/>
              </a:ext>
            </a:extLst>
          </p:cNvPr>
          <p:cNvSpPr>
            <a:spLocks noGrp="1"/>
          </p:cNvSpPr>
          <p:nvPr>
            <p:ph type="title"/>
          </p:nvPr>
        </p:nvSpPr>
        <p:spPr>
          <a:xfrm>
            <a:off x="144967" y="1136946"/>
            <a:ext cx="5946934" cy="1535999"/>
          </a:xfrm>
        </p:spPr>
        <p:txBody>
          <a:bodyPr vert="horz" lIns="91440" tIns="45720" rIns="91440" bIns="45720" rtlCol="0" anchor="b">
            <a:noAutofit/>
          </a:bodyPr>
          <a:lstStyle/>
          <a:p>
            <a:pPr>
              <a:lnSpc>
                <a:spcPct val="90000"/>
              </a:lnSpc>
            </a:pPr>
            <a:r>
              <a:rPr lang="en-US" sz="2400" dirty="0" err="1"/>
              <a:t>Enormément</a:t>
            </a:r>
            <a:r>
              <a:rPr lang="en-US" sz="2400" dirty="0"/>
              <a:t> </a:t>
            </a:r>
            <a:r>
              <a:rPr lang="en-US" sz="2400" dirty="0" err="1"/>
              <a:t>d'outliers</a:t>
            </a:r>
            <a:r>
              <a:rPr lang="en-US" sz="2400" dirty="0"/>
              <a:t>, et une majorité de </a:t>
            </a:r>
            <a:r>
              <a:rPr lang="en-US" sz="2400" dirty="0" err="1"/>
              <a:t>médianes</a:t>
            </a:r>
            <a:r>
              <a:rPr lang="en-US" sz="2400" dirty="0"/>
              <a:t> </a:t>
            </a:r>
            <a:r>
              <a:rPr lang="en-US" sz="2400" dirty="0" err="1"/>
              <a:t>proches</a:t>
            </a:r>
            <a:r>
              <a:rPr lang="en-US" sz="2400" dirty="0"/>
              <a:t> de 0.</a:t>
            </a:r>
          </a:p>
        </p:txBody>
      </p:sp>
      <p:sp>
        <p:nvSpPr>
          <p:cNvPr id="5" name="ZoneTexte 4">
            <a:extLst>
              <a:ext uri="{FF2B5EF4-FFF2-40B4-BE49-F238E27FC236}">
                <a16:creationId xmlns:a16="http://schemas.microsoft.com/office/drawing/2014/main" id="{066271B9-2490-6893-25D5-6CA6BE7C332D}"/>
              </a:ext>
            </a:extLst>
          </p:cNvPr>
          <p:cNvSpPr txBox="1"/>
          <p:nvPr/>
        </p:nvSpPr>
        <p:spPr>
          <a:xfrm>
            <a:off x="11127058" y="50181"/>
            <a:ext cx="118203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000" b="1" cap="all">
              <a:solidFill>
                <a:srgbClr val="EBEBEB"/>
              </a:solidFill>
            </a:endParaRPr>
          </a:p>
        </p:txBody>
      </p:sp>
      <p:sp>
        <p:nvSpPr>
          <p:cNvPr id="7" name="ZoneTexte 6">
            <a:extLst>
              <a:ext uri="{FF2B5EF4-FFF2-40B4-BE49-F238E27FC236}">
                <a16:creationId xmlns:a16="http://schemas.microsoft.com/office/drawing/2014/main" id="{E3C80695-5827-4154-E038-D7817E927760}"/>
              </a:ext>
            </a:extLst>
          </p:cNvPr>
          <p:cNvSpPr txBox="1"/>
          <p:nvPr/>
        </p:nvSpPr>
        <p:spPr>
          <a:xfrm>
            <a:off x="216371" y="423333"/>
            <a:ext cx="786069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t>ANALYSES UNIVARIEES QUANTITATIVES</a:t>
            </a:r>
          </a:p>
        </p:txBody>
      </p:sp>
      <p:pic>
        <p:nvPicPr>
          <p:cNvPr id="4" name="Image 3" descr="Santé Publique France - Vista">
            <a:extLst>
              <a:ext uri="{FF2B5EF4-FFF2-40B4-BE49-F238E27FC236}">
                <a16:creationId xmlns:a16="http://schemas.microsoft.com/office/drawing/2014/main" id="{1E390189-A3ED-5B52-7623-6FE3597559B0}"/>
              </a:ext>
            </a:extLst>
          </p:cNvPr>
          <p:cNvPicPr>
            <a:picLocks noChangeAspect="1"/>
          </p:cNvPicPr>
          <p:nvPr/>
        </p:nvPicPr>
        <p:blipFill>
          <a:blip r:embed="rId7"/>
          <a:stretch>
            <a:fillRect/>
          </a:stretch>
        </p:blipFill>
        <p:spPr>
          <a:xfrm>
            <a:off x="11130845" y="3340"/>
            <a:ext cx="1059273" cy="623615"/>
          </a:xfrm>
          <a:prstGeom prst="rect">
            <a:avLst/>
          </a:prstGeom>
        </p:spPr>
      </p:pic>
      <p:pic>
        <p:nvPicPr>
          <p:cNvPr id="6" name="Image 5" descr="Une image contenant texte, capture d’écran, diagramme, nombre&#10;&#10;Description générée automatiquement">
            <a:extLst>
              <a:ext uri="{FF2B5EF4-FFF2-40B4-BE49-F238E27FC236}">
                <a16:creationId xmlns:a16="http://schemas.microsoft.com/office/drawing/2014/main" id="{18556AA6-F4E8-5742-CDA2-492FABA7D85C}"/>
              </a:ext>
            </a:extLst>
          </p:cNvPr>
          <p:cNvPicPr>
            <a:picLocks noChangeAspect="1"/>
          </p:cNvPicPr>
          <p:nvPr/>
        </p:nvPicPr>
        <p:blipFill>
          <a:blip r:embed="rId8"/>
          <a:stretch>
            <a:fillRect/>
          </a:stretch>
        </p:blipFill>
        <p:spPr>
          <a:xfrm>
            <a:off x="6178734" y="1219062"/>
            <a:ext cx="5305743" cy="5381038"/>
          </a:xfrm>
          <a:prstGeom prst="rect">
            <a:avLst/>
          </a:prstGeom>
        </p:spPr>
      </p:pic>
    </p:spTree>
    <p:extLst>
      <p:ext uri="{BB962C8B-B14F-4D97-AF65-F5344CB8AC3E}">
        <p14:creationId xmlns:p14="http://schemas.microsoft.com/office/powerpoint/2010/main" val="2060056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372BEA34-C888-1283-4FBD-00FFD4336E2C}"/>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765FD81C-8C84-57E4-C4E4-A5EB69019E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0">
            <a:extLst>
              <a:ext uri="{FF2B5EF4-FFF2-40B4-BE49-F238E27FC236}">
                <a16:creationId xmlns:a16="http://schemas.microsoft.com/office/drawing/2014/main" id="{7682EF64-E154-2A60-F3B9-6A2BC30139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 name="Oval 12">
            <a:extLst>
              <a:ext uri="{FF2B5EF4-FFF2-40B4-BE49-F238E27FC236}">
                <a16:creationId xmlns:a16="http://schemas.microsoft.com/office/drawing/2014/main" id="{11E680B1-832C-84C3-DF9E-0A940E2E65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14">
            <a:extLst>
              <a:ext uri="{FF2B5EF4-FFF2-40B4-BE49-F238E27FC236}">
                <a16:creationId xmlns:a16="http://schemas.microsoft.com/office/drawing/2014/main" id="{5562589F-9CBE-CEB4-ADB5-A6F2C1DE10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3" name="Picture 16">
            <a:extLst>
              <a:ext uri="{FF2B5EF4-FFF2-40B4-BE49-F238E27FC236}">
                <a16:creationId xmlns:a16="http://schemas.microsoft.com/office/drawing/2014/main" id="{608247ED-E350-FE89-B027-D44EE6847C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15E1B642-054A-B2EF-0C76-98A7299D9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re 1">
            <a:extLst>
              <a:ext uri="{FF2B5EF4-FFF2-40B4-BE49-F238E27FC236}">
                <a16:creationId xmlns:a16="http://schemas.microsoft.com/office/drawing/2014/main" id="{3CCA1DFD-7BD0-EA4E-C1DF-F639909F9599}"/>
              </a:ext>
            </a:extLst>
          </p:cNvPr>
          <p:cNvSpPr>
            <a:spLocks noGrp="1"/>
          </p:cNvSpPr>
          <p:nvPr>
            <p:ph type="title"/>
          </p:nvPr>
        </p:nvSpPr>
        <p:spPr>
          <a:xfrm>
            <a:off x="163782" y="1080502"/>
            <a:ext cx="4780416" cy="2175703"/>
          </a:xfrm>
        </p:spPr>
        <p:txBody>
          <a:bodyPr vert="horz" lIns="91440" tIns="45720" rIns="91440" bIns="45720" rtlCol="0" anchor="b">
            <a:noAutofit/>
          </a:bodyPr>
          <a:lstStyle/>
          <a:p>
            <a:pPr>
              <a:lnSpc>
                <a:spcPct val="90000"/>
              </a:lnSpc>
            </a:pPr>
            <a:r>
              <a:rPr lang="en-US" sz="2400" dirty="0"/>
              <a:t>Un chi-2 à 6 chiffres avec </a:t>
            </a:r>
            <a:r>
              <a:rPr lang="en-US" sz="2400" dirty="0" err="1"/>
              <a:t>une</a:t>
            </a:r>
            <a:r>
              <a:rPr lang="en-US" sz="2400" dirty="0"/>
              <a:t> p-value de 0, les variables </a:t>
            </a:r>
            <a:r>
              <a:rPr lang="en-US" sz="2400" dirty="0" err="1"/>
              <a:t>sont</a:t>
            </a:r>
            <a:r>
              <a:rPr lang="en-US" sz="2400" dirty="0"/>
              <a:t> </a:t>
            </a:r>
            <a:r>
              <a:rPr lang="en-US" sz="2400" dirty="0" err="1"/>
              <a:t>corrélées</a:t>
            </a:r>
            <a:r>
              <a:rPr lang="en-US" sz="2400" dirty="0"/>
              <a:t>.</a:t>
            </a:r>
          </a:p>
        </p:txBody>
      </p:sp>
      <p:sp>
        <p:nvSpPr>
          <p:cNvPr id="7" name="ZoneTexte 6">
            <a:extLst>
              <a:ext uri="{FF2B5EF4-FFF2-40B4-BE49-F238E27FC236}">
                <a16:creationId xmlns:a16="http://schemas.microsoft.com/office/drawing/2014/main" id="{E3C80695-5827-4154-E038-D7817E927760}"/>
              </a:ext>
            </a:extLst>
          </p:cNvPr>
          <p:cNvSpPr txBox="1"/>
          <p:nvPr/>
        </p:nvSpPr>
        <p:spPr>
          <a:xfrm>
            <a:off x="216371" y="423333"/>
            <a:ext cx="786069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t>ANALYSES BIVARIEES QUALITATIVES</a:t>
            </a:r>
          </a:p>
        </p:txBody>
      </p:sp>
      <p:pic>
        <p:nvPicPr>
          <p:cNvPr id="8" name="Image 7" descr="Une image contenant texte, capture d’écran, carré, conception&#10;&#10;Description générée automatiquement">
            <a:extLst>
              <a:ext uri="{FF2B5EF4-FFF2-40B4-BE49-F238E27FC236}">
                <a16:creationId xmlns:a16="http://schemas.microsoft.com/office/drawing/2014/main" id="{F4826FD0-D778-B592-FD4B-D30228A4D17C}"/>
              </a:ext>
            </a:extLst>
          </p:cNvPr>
          <p:cNvPicPr>
            <a:picLocks noChangeAspect="1"/>
          </p:cNvPicPr>
          <p:nvPr/>
        </p:nvPicPr>
        <p:blipFill>
          <a:blip r:embed="rId7"/>
          <a:stretch>
            <a:fillRect/>
          </a:stretch>
        </p:blipFill>
        <p:spPr>
          <a:xfrm>
            <a:off x="5047233" y="1241778"/>
            <a:ext cx="6189757" cy="5399853"/>
          </a:xfrm>
          <a:prstGeom prst="rect">
            <a:avLst/>
          </a:prstGeom>
        </p:spPr>
      </p:pic>
      <p:pic>
        <p:nvPicPr>
          <p:cNvPr id="11" name="Image 10" descr="Santé Publique France - Vista">
            <a:extLst>
              <a:ext uri="{FF2B5EF4-FFF2-40B4-BE49-F238E27FC236}">
                <a16:creationId xmlns:a16="http://schemas.microsoft.com/office/drawing/2014/main" id="{279827BA-B337-B7B5-67BC-A3B841896983}"/>
              </a:ext>
            </a:extLst>
          </p:cNvPr>
          <p:cNvPicPr>
            <a:picLocks noChangeAspect="1"/>
          </p:cNvPicPr>
          <p:nvPr/>
        </p:nvPicPr>
        <p:blipFill>
          <a:blip r:embed="rId8"/>
          <a:stretch>
            <a:fillRect/>
          </a:stretch>
        </p:blipFill>
        <p:spPr>
          <a:xfrm>
            <a:off x="11130845" y="3340"/>
            <a:ext cx="1059273" cy="623615"/>
          </a:xfrm>
          <a:prstGeom prst="rect">
            <a:avLst/>
          </a:prstGeom>
        </p:spPr>
      </p:pic>
    </p:spTree>
    <p:extLst>
      <p:ext uri="{BB962C8B-B14F-4D97-AF65-F5344CB8AC3E}">
        <p14:creationId xmlns:p14="http://schemas.microsoft.com/office/powerpoint/2010/main" val="3648627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372BEA34-C888-1283-4FBD-00FFD4336E2C}"/>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765FD81C-8C84-57E4-C4E4-A5EB69019E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0">
            <a:extLst>
              <a:ext uri="{FF2B5EF4-FFF2-40B4-BE49-F238E27FC236}">
                <a16:creationId xmlns:a16="http://schemas.microsoft.com/office/drawing/2014/main" id="{7682EF64-E154-2A60-F3B9-6A2BC30139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 name="Oval 12">
            <a:extLst>
              <a:ext uri="{FF2B5EF4-FFF2-40B4-BE49-F238E27FC236}">
                <a16:creationId xmlns:a16="http://schemas.microsoft.com/office/drawing/2014/main" id="{11E680B1-832C-84C3-DF9E-0A940E2E65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14">
            <a:extLst>
              <a:ext uri="{FF2B5EF4-FFF2-40B4-BE49-F238E27FC236}">
                <a16:creationId xmlns:a16="http://schemas.microsoft.com/office/drawing/2014/main" id="{5562589F-9CBE-CEB4-ADB5-A6F2C1DE10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3" name="Picture 16">
            <a:extLst>
              <a:ext uri="{FF2B5EF4-FFF2-40B4-BE49-F238E27FC236}">
                <a16:creationId xmlns:a16="http://schemas.microsoft.com/office/drawing/2014/main" id="{608247ED-E350-FE89-B027-D44EE6847C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15E1B642-054A-B2EF-0C76-98A7299D9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re 1">
            <a:extLst>
              <a:ext uri="{FF2B5EF4-FFF2-40B4-BE49-F238E27FC236}">
                <a16:creationId xmlns:a16="http://schemas.microsoft.com/office/drawing/2014/main" id="{3CCA1DFD-7BD0-EA4E-C1DF-F639909F9599}"/>
              </a:ext>
            </a:extLst>
          </p:cNvPr>
          <p:cNvSpPr>
            <a:spLocks noGrp="1"/>
          </p:cNvSpPr>
          <p:nvPr>
            <p:ph type="title"/>
          </p:nvPr>
        </p:nvSpPr>
        <p:spPr>
          <a:xfrm>
            <a:off x="163782" y="1080502"/>
            <a:ext cx="3256416" cy="2853036"/>
          </a:xfrm>
        </p:spPr>
        <p:txBody>
          <a:bodyPr vert="horz" lIns="91440" tIns="45720" rIns="91440" bIns="45720" rtlCol="0" anchor="b">
            <a:noAutofit/>
          </a:bodyPr>
          <a:lstStyle/>
          <a:p>
            <a:pPr>
              <a:lnSpc>
                <a:spcPct val="90000"/>
              </a:lnSpc>
            </a:pPr>
            <a:r>
              <a:rPr lang="en-US" sz="2400" dirty="0"/>
              <a:t>Les sugary snacks </a:t>
            </a:r>
            <a:r>
              <a:rPr lang="en-US" sz="2400" dirty="0" err="1"/>
              <a:t>sont</a:t>
            </a:r>
            <a:r>
              <a:rPr lang="en-US" sz="2400" dirty="0"/>
              <a:t> </a:t>
            </a:r>
            <a:r>
              <a:rPr lang="en-US" sz="2400" dirty="0" err="1"/>
              <a:t>fortement</a:t>
            </a:r>
            <a:r>
              <a:rPr lang="en-US" sz="2400" dirty="0"/>
              <a:t> </a:t>
            </a:r>
            <a:r>
              <a:rPr lang="en-US" sz="2400" dirty="0" err="1"/>
              <a:t>représentées</a:t>
            </a:r>
            <a:r>
              <a:rPr lang="en-US" sz="2400" dirty="0"/>
              <a:t> </a:t>
            </a:r>
            <a:r>
              <a:rPr lang="en-US" sz="2400" dirty="0" err="1"/>
              <a:t>en</a:t>
            </a:r>
            <a:r>
              <a:rPr lang="en-US" sz="2400" dirty="0"/>
              <a:t> D et E, </a:t>
            </a:r>
            <a:r>
              <a:rPr lang="en-US" sz="2400" dirty="0" err="1"/>
              <a:t>céréales</a:t>
            </a:r>
            <a:r>
              <a:rPr lang="en-US" sz="2400" dirty="0"/>
              <a:t> et pommes de terre </a:t>
            </a:r>
            <a:r>
              <a:rPr lang="en-US" sz="2400" dirty="0" err="1"/>
              <a:t>en</a:t>
            </a:r>
            <a:r>
              <a:rPr lang="en-US" sz="2400" dirty="0"/>
              <a:t> A, </a:t>
            </a:r>
            <a:r>
              <a:rPr lang="en-US" sz="2400" dirty="0" err="1"/>
              <a:t>boissons</a:t>
            </a:r>
            <a:r>
              <a:rPr lang="en-US" sz="2400" dirty="0"/>
              <a:t> </a:t>
            </a:r>
            <a:r>
              <a:rPr lang="en-US" sz="2400" dirty="0" err="1"/>
              <a:t>en</a:t>
            </a:r>
            <a:r>
              <a:rPr lang="en-US" sz="2400" dirty="0"/>
              <a:t> B.</a:t>
            </a:r>
          </a:p>
        </p:txBody>
      </p:sp>
      <p:sp>
        <p:nvSpPr>
          <p:cNvPr id="7" name="ZoneTexte 6">
            <a:extLst>
              <a:ext uri="{FF2B5EF4-FFF2-40B4-BE49-F238E27FC236}">
                <a16:creationId xmlns:a16="http://schemas.microsoft.com/office/drawing/2014/main" id="{E3C80695-5827-4154-E038-D7817E927760}"/>
              </a:ext>
            </a:extLst>
          </p:cNvPr>
          <p:cNvSpPr txBox="1"/>
          <p:nvPr/>
        </p:nvSpPr>
        <p:spPr>
          <a:xfrm>
            <a:off x="216371" y="423333"/>
            <a:ext cx="786069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t>ANALYSES BIVARIEES QUALITATIVES</a:t>
            </a:r>
          </a:p>
        </p:txBody>
      </p:sp>
      <p:pic>
        <p:nvPicPr>
          <p:cNvPr id="11" name="Image 10" descr="Santé Publique France - Vista">
            <a:extLst>
              <a:ext uri="{FF2B5EF4-FFF2-40B4-BE49-F238E27FC236}">
                <a16:creationId xmlns:a16="http://schemas.microsoft.com/office/drawing/2014/main" id="{279827BA-B337-B7B5-67BC-A3B841896983}"/>
              </a:ext>
            </a:extLst>
          </p:cNvPr>
          <p:cNvPicPr>
            <a:picLocks noChangeAspect="1"/>
          </p:cNvPicPr>
          <p:nvPr/>
        </p:nvPicPr>
        <p:blipFill>
          <a:blip r:embed="rId7"/>
          <a:stretch>
            <a:fillRect/>
          </a:stretch>
        </p:blipFill>
        <p:spPr>
          <a:xfrm>
            <a:off x="11130845" y="3340"/>
            <a:ext cx="1059273" cy="623615"/>
          </a:xfrm>
          <a:prstGeom prst="rect">
            <a:avLst/>
          </a:prstGeom>
        </p:spPr>
      </p:pic>
      <p:pic>
        <p:nvPicPr>
          <p:cNvPr id="3" name="Image 2" descr="Une image contenant texte, capture d’écran, diagramme, Tracé&#10;&#10;Description générée automatiquement">
            <a:extLst>
              <a:ext uri="{FF2B5EF4-FFF2-40B4-BE49-F238E27FC236}">
                <a16:creationId xmlns:a16="http://schemas.microsoft.com/office/drawing/2014/main" id="{6FF5B69B-CD18-C87F-0B57-A812FD32ABD0}"/>
              </a:ext>
            </a:extLst>
          </p:cNvPr>
          <p:cNvPicPr>
            <a:picLocks noChangeAspect="1"/>
          </p:cNvPicPr>
          <p:nvPr/>
        </p:nvPicPr>
        <p:blipFill>
          <a:blip r:embed="rId8"/>
          <a:stretch>
            <a:fillRect/>
          </a:stretch>
        </p:blipFill>
        <p:spPr>
          <a:xfrm>
            <a:off x="3554335" y="1484855"/>
            <a:ext cx="8391525" cy="5114925"/>
          </a:xfrm>
          <a:prstGeom prst="rect">
            <a:avLst/>
          </a:prstGeom>
        </p:spPr>
      </p:pic>
    </p:spTree>
    <p:extLst>
      <p:ext uri="{BB962C8B-B14F-4D97-AF65-F5344CB8AC3E}">
        <p14:creationId xmlns:p14="http://schemas.microsoft.com/office/powerpoint/2010/main" val="15942098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372BEA34-C888-1283-4FBD-00FFD4336E2C}"/>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765FD81C-8C84-57E4-C4E4-A5EB69019E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0">
            <a:extLst>
              <a:ext uri="{FF2B5EF4-FFF2-40B4-BE49-F238E27FC236}">
                <a16:creationId xmlns:a16="http://schemas.microsoft.com/office/drawing/2014/main" id="{7682EF64-E154-2A60-F3B9-6A2BC30139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 name="Oval 12">
            <a:extLst>
              <a:ext uri="{FF2B5EF4-FFF2-40B4-BE49-F238E27FC236}">
                <a16:creationId xmlns:a16="http://schemas.microsoft.com/office/drawing/2014/main" id="{11E680B1-832C-84C3-DF9E-0A940E2E65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14">
            <a:extLst>
              <a:ext uri="{FF2B5EF4-FFF2-40B4-BE49-F238E27FC236}">
                <a16:creationId xmlns:a16="http://schemas.microsoft.com/office/drawing/2014/main" id="{5562589F-9CBE-CEB4-ADB5-A6F2C1DE10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3" name="Picture 16">
            <a:extLst>
              <a:ext uri="{FF2B5EF4-FFF2-40B4-BE49-F238E27FC236}">
                <a16:creationId xmlns:a16="http://schemas.microsoft.com/office/drawing/2014/main" id="{608247ED-E350-FE89-B027-D44EE6847C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15E1B642-054A-B2EF-0C76-98A7299D9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re 1">
            <a:extLst>
              <a:ext uri="{FF2B5EF4-FFF2-40B4-BE49-F238E27FC236}">
                <a16:creationId xmlns:a16="http://schemas.microsoft.com/office/drawing/2014/main" id="{3CCA1DFD-7BD0-EA4E-C1DF-F639909F9599}"/>
              </a:ext>
            </a:extLst>
          </p:cNvPr>
          <p:cNvSpPr>
            <a:spLocks noGrp="1"/>
          </p:cNvSpPr>
          <p:nvPr>
            <p:ph type="title"/>
          </p:nvPr>
        </p:nvSpPr>
        <p:spPr>
          <a:xfrm>
            <a:off x="163782" y="1080502"/>
            <a:ext cx="5175527" cy="3266962"/>
          </a:xfrm>
        </p:spPr>
        <p:txBody>
          <a:bodyPr vert="horz" lIns="91440" tIns="45720" rIns="91440" bIns="45720" rtlCol="0" anchor="b">
            <a:noAutofit/>
          </a:bodyPr>
          <a:lstStyle/>
          <a:p>
            <a:pPr>
              <a:lnSpc>
                <a:spcPct val="90000"/>
              </a:lnSpc>
            </a:pPr>
            <a:r>
              <a:rPr lang="en-US" sz="2400" dirty="0">
                <a:ea typeface="+mj-lt"/>
                <a:cs typeface="+mj-lt"/>
              </a:rPr>
              <a:t>Salty snacks, fat and sauces, milk and dairy products, et dans </a:t>
            </a:r>
            <a:r>
              <a:rPr lang="en-US" sz="2400" dirty="0" err="1">
                <a:ea typeface="+mj-lt"/>
                <a:cs typeface="+mj-lt"/>
              </a:rPr>
              <a:t>une</a:t>
            </a:r>
            <a:r>
              <a:rPr lang="en-US" sz="2400" dirty="0">
                <a:ea typeface="+mj-lt"/>
                <a:cs typeface="+mj-lt"/>
              </a:rPr>
              <a:t> </a:t>
            </a:r>
            <a:r>
              <a:rPr lang="en-US" sz="2400" dirty="0" err="1">
                <a:ea typeface="+mj-lt"/>
                <a:cs typeface="+mj-lt"/>
              </a:rPr>
              <a:t>moindre</a:t>
            </a:r>
            <a:r>
              <a:rPr lang="en-US" sz="2400" dirty="0">
                <a:ea typeface="+mj-lt"/>
                <a:cs typeface="+mj-lt"/>
              </a:rPr>
              <a:t> </a:t>
            </a:r>
            <a:r>
              <a:rPr lang="en-US" sz="2400" dirty="0" err="1">
                <a:ea typeface="+mj-lt"/>
                <a:cs typeface="+mj-lt"/>
              </a:rPr>
              <a:t>mesure</a:t>
            </a:r>
            <a:r>
              <a:rPr lang="en-US" sz="2400" dirty="0">
                <a:ea typeface="+mj-lt"/>
                <a:cs typeface="+mj-lt"/>
              </a:rPr>
              <a:t>, fish meat eggs </a:t>
            </a:r>
            <a:r>
              <a:rPr lang="en-US" sz="2400" dirty="0" err="1">
                <a:ea typeface="+mj-lt"/>
                <a:cs typeface="+mj-lt"/>
              </a:rPr>
              <a:t>sont</a:t>
            </a:r>
            <a:r>
              <a:rPr lang="en-US" sz="2400" dirty="0">
                <a:ea typeface="+mj-lt"/>
                <a:cs typeface="+mj-lt"/>
              </a:rPr>
              <a:t> </a:t>
            </a:r>
            <a:r>
              <a:rPr lang="en-US" sz="2400" dirty="0" err="1">
                <a:ea typeface="+mj-lt"/>
                <a:cs typeface="+mj-lt"/>
              </a:rPr>
              <a:t>fortement</a:t>
            </a:r>
            <a:r>
              <a:rPr lang="en-US" sz="2400" dirty="0">
                <a:ea typeface="+mj-lt"/>
                <a:cs typeface="+mj-lt"/>
              </a:rPr>
              <a:t> </a:t>
            </a:r>
            <a:r>
              <a:rPr lang="en-US" sz="2400" dirty="0" err="1">
                <a:ea typeface="+mj-lt"/>
                <a:cs typeface="+mj-lt"/>
              </a:rPr>
              <a:t>représentés</a:t>
            </a:r>
            <a:r>
              <a:rPr lang="en-US" sz="2400" dirty="0">
                <a:ea typeface="+mj-lt"/>
                <a:cs typeface="+mj-lt"/>
              </a:rPr>
              <a:t> dans le grade D,</a:t>
            </a:r>
            <a:r>
              <a:rPr lang="en-US" sz="2400" dirty="0"/>
              <a:t> beverages </a:t>
            </a:r>
            <a:r>
              <a:rPr lang="en-US" sz="2400" dirty="0" err="1"/>
              <a:t>en</a:t>
            </a:r>
            <a:r>
              <a:rPr lang="en-US" sz="2400" dirty="0"/>
              <a:t> B, cereals and potatoes et fruits and vegetables </a:t>
            </a:r>
            <a:r>
              <a:rPr lang="en-US" sz="2400" dirty="0" err="1"/>
              <a:t>en</a:t>
            </a:r>
            <a:r>
              <a:rPr lang="en-US" sz="2400" dirty="0"/>
              <a:t> A.</a:t>
            </a:r>
            <a:endParaRPr lang="fr-FR" dirty="0"/>
          </a:p>
        </p:txBody>
      </p:sp>
      <p:sp>
        <p:nvSpPr>
          <p:cNvPr id="7" name="ZoneTexte 6">
            <a:extLst>
              <a:ext uri="{FF2B5EF4-FFF2-40B4-BE49-F238E27FC236}">
                <a16:creationId xmlns:a16="http://schemas.microsoft.com/office/drawing/2014/main" id="{E3C80695-5827-4154-E038-D7817E927760}"/>
              </a:ext>
            </a:extLst>
          </p:cNvPr>
          <p:cNvSpPr txBox="1"/>
          <p:nvPr/>
        </p:nvSpPr>
        <p:spPr>
          <a:xfrm>
            <a:off x="216371" y="423333"/>
            <a:ext cx="786069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t>ANALYSES BIVARIEES QUALITATIVES</a:t>
            </a:r>
          </a:p>
        </p:txBody>
      </p:sp>
      <p:pic>
        <p:nvPicPr>
          <p:cNvPr id="11" name="Image 10" descr="Santé Publique France - Vista">
            <a:extLst>
              <a:ext uri="{FF2B5EF4-FFF2-40B4-BE49-F238E27FC236}">
                <a16:creationId xmlns:a16="http://schemas.microsoft.com/office/drawing/2014/main" id="{279827BA-B337-B7B5-67BC-A3B841896983}"/>
              </a:ext>
            </a:extLst>
          </p:cNvPr>
          <p:cNvPicPr>
            <a:picLocks noChangeAspect="1"/>
          </p:cNvPicPr>
          <p:nvPr/>
        </p:nvPicPr>
        <p:blipFill>
          <a:blip r:embed="rId7"/>
          <a:stretch>
            <a:fillRect/>
          </a:stretch>
        </p:blipFill>
        <p:spPr>
          <a:xfrm>
            <a:off x="11130845" y="3340"/>
            <a:ext cx="1059273" cy="623615"/>
          </a:xfrm>
          <a:prstGeom prst="rect">
            <a:avLst/>
          </a:prstGeom>
        </p:spPr>
      </p:pic>
      <p:pic>
        <p:nvPicPr>
          <p:cNvPr id="3" name="Image 2" descr="Une image contenant texte, cercle, diagramme, capture d’écran&#10;&#10;Description générée automatiquement">
            <a:extLst>
              <a:ext uri="{FF2B5EF4-FFF2-40B4-BE49-F238E27FC236}">
                <a16:creationId xmlns:a16="http://schemas.microsoft.com/office/drawing/2014/main" id="{A90066F7-1975-325A-5583-D66C7BDD20A2}"/>
              </a:ext>
            </a:extLst>
          </p:cNvPr>
          <p:cNvPicPr>
            <a:picLocks noChangeAspect="1"/>
          </p:cNvPicPr>
          <p:nvPr/>
        </p:nvPicPr>
        <p:blipFill>
          <a:blip r:embed="rId8"/>
          <a:stretch>
            <a:fillRect/>
          </a:stretch>
        </p:blipFill>
        <p:spPr>
          <a:xfrm>
            <a:off x="5980272" y="1298222"/>
            <a:ext cx="5452569" cy="5390445"/>
          </a:xfrm>
          <a:prstGeom prst="rect">
            <a:avLst/>
          </a:prstGeom>
        </p:spPr>
      </p:pic>
    </p:spTree>
    <p:extLst>
      <p:ext uri="{BB962C8B-B14F-4D97-AF65-F5344CB8AC3E}">
        <p14:creationId xmlns:p14="http://schemas.microsoft.com/office/powerpoint/2010/main" val="7740043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372BEA34-C888-1283-4FBD-00FFD4336E2C}"/>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765FD81C-8C84-57E4-C4E4-A5EB69019E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0">
            <a:extLst>
              <a:ext uri="{FF2B5EF4-FFF2-40B4-BE49-F238E27FC236}">
                <a16:creationId xmlns:a16="http://schemas.microsoft.com/office/drawing/2014/main" id="{7682EF64-E154-2A60-F3B9-6A2BC30139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 name="Oval 12">
            <a:extLst>
              <a:ext uri="{FF2B5EF4-FFF2-40B4-BE49-F238E27FC236}">
                <a16:creationId xmlns:a16="http://schemas.microsoft.com/office/drawing/2014/main" id="{11E680B1-832C-84C3-DF9E-0A940E2E65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14">
            <a:extLst>
              <a:ext uri="{FF2B5EF4-FFF2-40B4-BE49-F238E27FC236}">
                <a16:creationId xmlns:a16="http://schemas.microsoft.com/office/drawing/2014/main" id="{5562589F-9CBE-CEB4-ADB5-A6F2C1DE10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3" name="Picture 16">
            <a:extLst>
              <a:ext uri="{FF2B5EF4-FFF2-40B4-BE49-F238E27FC236}">
                <a16:creationId xmlns:a16="http://schemas.microsoft.com/office/drawing/2014/main" id="{608247ED-E350-FE89-B027-D44EE6847C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15E1B642-054A-B2EF-0C76-98A7299D9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re 1">
            <a:extLst>
              <a:ext uri="{FF2B5EF4-FFF2-40B4-BE49-F238E27FC236}">
                <a16:creationId xmlns:a16="http://schemas.microsoft.com/office/drawing/2014/main" id="{3CCA1DFD-7BD0-EA4E-C1DF-F639909F9599}"/>
              </a:ext>
            </a:extLst>
          </p:cNvPr>
          <p:cNvSpPr>
            <a:spLocks noGrp="1"/>
          </p:cNvSpPr>
          <p:nvPr>
            <p:ph type="title"/>
          </p:nvPr>
        </p:nvSpPr>
        <p:spPr>
          <a:xfrm>
            <a:off x="163782" y="1080502"/>
            <a:ext cx="4780416" cy="4964426"/>
          </a:xfrm>
        </p:spPr>
        <p:txBody>
          <a:bodyPr vert="horz" lIns="91440" tIns="45720" rIns="91440" bIns="45720" rtlCol="0" anchor="b">
            <a:noAutofit/>
          </a:bodyPr>
          <a:lstStyle/>
          <a:p>
            <a:pPr>
              <a:lnSpc>
                <a:spcPct val="90000"/>
              </a:lnSpc>
            </a:pPr>
            <a:r>
              <a:rPr lang="en-US" sz="2000" dirty="0"/>
              <a:t>Comme le laisse </a:t>
            </a:r>
            <a:r>
              <a:rPr lang="en-US" sz="2000" dirty="0" err="1"/>
              <a:t>suggérer</a:t>
            </a:r>
            <a:r>
              <a:rPr lang="en-US" sz="2000" dirty="0"/>
              <a:t> </a:t>
            </a:r>
            <a:r>
              <a:rPr lang="en-US" sz="2000" dirty="0" err="1"/>
              <a:t>cette</a:t>
            </a:r>
            <a:r>
              <a:rPr lang="en-US" sz="2000" dirty="0"/>
              <a:t> </a:t>
            </a:r>
            <a:r>
              <a:rPr lang="en-US" sz="2000" dirty="0" err="1"/>
              <a:t>matrice</a:t>
            </a:r>
            <a:r>
              <a:rPr lang="en-US" sz="2000" dirty="0"/>
              <a:t> des </a:t>
            </a:r>
            <a:r>
              <a:rPr lang="en-US" sz="2000" dirty="0" err="1"/>
              <a:t>corrélations</a:t>
            </a:r>
            <a:r>
              <a:rPr lang="en-US" sz="2000" dirty="0"/>
              <a:t>, et </a:t>
            </a:r>
            <a:r>
              <a:rPr lang="en-US" sz="2000" dirty="0" err="1"/>
              <a:t>c'est</a:t>
            </a:r>
            <a:r>
              <a:rPr lang="en-US" sz="2000" dirty="0"/>
              <a:t> </a:t>
            </a:r>
            <a:r>
              <a:rPr lang="en-US" sz="2000" dirty="0" err="1"/>
              <a:t>confirmé</a:t>
            </a:r>
            <a:r>
              <a:rPr lang="en-US" sz="2000" dirty="0"/>
              <a:t> par des tests </a:t>
            </a:r>
            <a:r>
              <a:rPr lang="en-US" sz="2000" dirty="0" err="1"/>
              <a:t>statistiques</a:t>
            </a:r>
            <a:r>
              <a:rPr lang="en-US" sz="2000" dirty="0"/>
              <a:t> (</a:t>
            </a:r>
            <a:r>
              <a:rPr lang="en-US" sz="2000" dirty="0" err="1"/>
              <a:t>corrélation</a:t>
            </a:r>
            <a:r>
              <a:rPr lang="en-US" sz="2000" dirty="0"/>
              <a:t> de Spearman), il y a  :</a:t>
            </a:r>
            <a:br>
              <a:rPr lang="en-US" sz="2000" dirty="0"/>
            </a:br>
            <a:br>
              <a:rPr lang="en-US" sz="2000" dirty="0"/>
            </a:br>
            <a:r>
              <a:rPr lang="en-US" sz="2000" dirty="0"/>
              <a:t>- </a:t>
            </a:r>
            <a:r>
              <a:rPr lang="en-US" sz="2000" dirty="0" err="1"/>
              <a:t>Corrélation</a:t>
            </a:r>
            <a:r>
              <a:rPr lang="en-US" sz="2000" dirty="0"/>
              <a:t> </a:t>
            </a:r>
            <a:r>
              <a:rPr lang="en-US" sz="2000" dirty="0" err="1"/>
              <a:t>parfaite</a:t>
            </a:r>
            <a:r>
              <a:rPr lang="en-US" sz="2000" dirty="0"/>
              <a:t> entre </a:t>
            </a:r>
            <a:r>
              <a:rPr lang="en-US" sz="2000" dirty="0" err="1"/>
              <a:t>sel</a:t>
            </a:r>
            <a:r>
              <a:rPr lang="en-US" sz="2000" dirty="0"/>
              <a:t> et sodium</a:t>
            </a:r>
            <a:br>
              <a:rPr lang="en-US" sz="2000" dirty="0"/>
            </a:br>
            <a:r>
              <a:rPr lang="en-US" sz="2000" dirty="0"/>
              <a:t>- Forte </a:t>
            </a:r>
            <a:r>
              <a:rPr lang="en-US" sz="2000" dirty="0" err="1"/>
              <a:t>corrélation</a:t>
            </a:r>
            <a:r>
              <a:rPr lang="en-US" sz="2000" dirty="0"/>
              <a:t> entre </a:t>
            </a:r>
            <a:r>
              <a:rPr lang="en-US" sz="2000" dirty="0" err="1"/>
              <a:t>glucides</a:t>
            </a:r>
            <a:r>
              <a:rPr lang="en-US" sz="2000" dirty="0"/>
              <a:t> et sucre</a:t>
            </a:r>
            <a:br>
              <a:rPr lang="en-US" sz="2000" dirty="0"/>
            </a:br>
            <a:r>
              <a:rPr lang="en-US" sz="2000" dirty="0"/>
              <a:t>- Forte </a:t>
            </a:r>
            <a:r>
              <a:rPr lang="en-US" sz="2000" dirty="0" err="1"/>
              <a:t>corrélation</a:t>
            </a:r>
            <a:r>
              <a:rPr lang="en-US" sz="2000" dirty="0"/>
              <a:t> entre </a:t>
            </a:r>
            <a:r>
              <a:rPr lang="en-US" sz="2000" dirty="0" err="1"/>
              <a:t>acides</a:t>
            </a:r>
            <a:r>
              <a:rPr lang="en-US" sz="2000" dirty="0"/>
              <a:t> gras </a:t>
            </a:r>
            <a:r>
              <a:rPr lang="en-US" sz="2000" dirty="0" err="1"/>
              <a:t>saturés</a:t>
            </a:r>
            <a:r>
              <a:rPr lang="en-US" sz="2000" dirty="0"/>
              <a:t> et lipides</a:t>
            </a:r>
            <a:br>
              <a:rPr lang="en-US" sz="2000" dirty="0"/>
            </a:br>
            <a:r>
              <a:rPr lang="en-US" sz="2000" dirty="0"/>
              <a:t>- Energie plus </a:t>
            </a:r>
            <a:r>
              <a:rPr lang="en-US" sz="2000" dirty="0" err="1"/>
              <a:t>fortement</a:t>
            </a:r>
            <a:r>
              <a:rPr lang="en-US" sz="2000" dirty="0"/>
              <a:t> </a:t>
            </a:r>
            <a:r>
              <a:rPr lang="en-US" sz="2000" dirty="0" err="1"/>
              <a:t>corrélée</a:t>
            </a:r>
            <a:r>
              <a:rPr lang="en-US" sz="2000" dirty="0"/>
              <a:t> avec les lipides </a:t>
            </a:r>
            <a:r>
              <a:rPr lang="en-US" sz="2000" dirty="0" err="1"/>
              <a:t>puis</a:t>
            </a:r>
            <a:r>
              <a:rPr lang="en-US" sz="2000" dirty="0"/>
              <a:t> les </a:t>
            </a:r>
            <a:r>
              <a:rPr lang="en-US" sz="2000" dirty="0" err="1"/>
              <a:t>glucides</a:t>
            </a:r>
            <a:br>
              <a:rPr lang="en-US" sz="2000" dirty="0"/>
            </a:br>
            <a:r>
              <a:rPr lang="en-US" sz="2000" dirty="0"/>
              <a:t>- Nutri-score </a:t>
            </a:r>
            <a:r>
              <a:rPr lang="en-US" sz="2000" dirty="0" err="1"/>
              <a:t>fortement</a:t>
            </a:r>
            <a:r>
              <a:rPr lang="en-US" sz="2000" dirty="0"/>
              <a:t> </a:t>
            </a:r>
            <a:r>
              <a:rPr lang="en-US" sz="2000" dirty="0" err="1"/>
              <a:t>corrélé</a:t>
            </a:r>
            <a:r>
              <a:rPr lang="en-US" sz="2000" dirty="0"/>
              <a:t> avec </a:t>
            </a:r>
            <a:r>
              <a:rPr lang="en-US" sz="2000" dirty="0" err="1"/>
              <a:t>l'énergie</a:t>
            </a:r>
            <a:r>
              <a:rPr lang="en-US" sz="2000" dirty="0"/>
              <a:t> et </a:t>
            </a:r>
            <a:r>
              <a:rPr lang="en-US" sz="2000" dirty="0" err="1"/>
              <a:t>donc</a:t>
            </a:r>
            <a:r>
              <a:rPr lang="en-US" sz="2000" dirty="0"/>
              <a:t> par extension, les lipides</a:t>
            </a:r>
          </a:p>
        </p:txBody>
      </p:sp>
      <p:sp>
        <p:nvSpPr>
          <p:cNvPr id="7" name="ZoneTexte 6">
            <a:extLst>
              <a:ext uri="{FF2B5EF4-FFF2-40B4-BE49-F238E27FC236}">
                <a16:creationId xmlns:a16="http://schemas.microsoft.com/office/drawing/2014/main" id="{E3C80695-5827-4154-E038-D7817E927760}"/>
              </a:ext>
            </a:extLst>
          </p:cNvPr>
          <p:cNvSpPr txBox="1"/>
          <p:nvPr/>
        </p:nvSpPr>
        <p:spPr>
          <a:xfrm>
            <a:off x="216371" y="423333"/>
            <a:ext cx="786069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t>ANALYSES BIVARIEES QUANTITATIVES</a:t>
            </a:r>
          </a:p>
        </p:txBody>
      </p:sp>
      <p:pic>
        <p:nvPicPr>
          <p:cNvPr id="11" name="Image 10" descr="Santé Publique France - Vista">
            <a:extLst>
              <a:ext uri="{FF2B5EF4-FFF2-40B4-BE49-F238E27FC236}">
                <a16:creationId xmlns:a16="http://schemas.microsoft.com/office/drawing/2014/main" id="{279827BA-B337-B7B5-67BC-A3B841896983}"/>
              </a:ext>
            </a:extLst>
          </p:cNvPr>
          <p:cNvPicPr>
            <a:picLocks noChangeAspect="1"/>
          </p:cNvPicPr>
          <p:nvPr/>
        </p:nvPicPr>
        <p:blipFill>
          <a:blip r:embed="rId7"/>
          <a:stretch>
            <a:fillRect/>
          </a:stretch>
        </p:blipFill>
        <p:spPr>
          <a:xfrm>
            <a:off x="11130845" y="3340"/>
            <a:ext cx="1059273" cy="623615"/>
          </a:xfrm>
          <a:prstGeom prst="rect">
            <a:avLst/>
          </a:prstGeom>
        </p:spPr>
      </p:pic>
      <p:pic>
        <p:nvPicPr>
          <p:cNvPr id="3" name="Image 2" descr="Une image contenant texte, capture d’écran, carré, Caractère coloré&#10;&#10;Description générée automatiquement">
            <a:extLst>
              <a:ext uri="{FF2B5EF4-FFF2-40B4-BE49-F238E27FC236}">
                <a16:creationId xmlns:a16="http://schemas.microsoft.com/office/drawing/2014/main" id="{8C5BCD77-EC17-D8AB-7982-03A5228FD96A}"/>
              </a:ext>
            </a:extLst>
          </p:cNvPr>
          <p:cNvPicPr>
            <a:picLocks noChangeAspect="1"/>
          </p:cNvPicPr>
          <p:nvPr/>
        </p:nvPicPr>
        <p:blipFill>
          <a:blip r:embed="rId8"/>
          <a:stretch>
            <a:fillRect/>
          </a:stretch>
        </p:blipFill>
        <p:spPr>
          <a:xfrm>
            <a:off x="5255312" y="1260593"/>
            <a:ext cx="6413303" cy="5428075"/>
          </a:xfrm>
          <a:prstGeom prst="rect">
            <a:avLst/>
          </a:prstGeom>
        </p:spPr>
      </p:pic>
    </p:spTree>
    <p:extLst>
      <p:ext uri="{BB962C8B-B14F-4D97-AF65-F5344CB8AC3E}">
        <p14:creationId xmlns:p14="http://schemas.microsoft.com/office/powerpoint/2010/main" val="19480121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372BEA34-C888-1283-4FBD-00FFD4336E2C}"/>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765FD81C-8C84-57E4-C4E4-A5EB69019E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0">
            <a:extLst>
              <a:ext uri="{FF2B5EF4-FFF2-40B4-BE49-F238E27FC236}">
                <a16:creationId xmlns:a16="http://schemas.microsoft.com/office/drawing/2014/main" id="{7682EF64-E154-2A60-F3B9-6A2BC30139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 name="Oval 12">
            <a:extLst>
              <a:ext uri="{FF2B5EF4-FFF2-40B4-BE49-F238E27FC236}">
                <a16:creationId xmlns:a16="http://schemas.microsoft.com/office/drawing/2014/main" id="{11E680B1-832C-84C3-DF9E-0A940E2E65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14">
            <a:extLst>
              <a:ext uri="{FF2B5EF4-FFF2-40B4-BE49-F238E27FC236}">
                <a16:creationId xmlns:a16="http://schemas.microsoft.com/office/drawing/2014/main" id="{5562589F-9CBE-CEB4-ADB5-A6F2C1DE10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3" name="Picture 16">
            <a:extLst>
              <a:ext uri="{FF2B5EF4-FFF2-40B4-BE49-F238E27FC236}">
                <a16:creationId xmlns:a16="http://schemas.microsoft.com/office/drawing/2014/main" id="{608247ED-E350-FE89-B027-D44EE6847C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15E1B642-054A-B2EF-0C76-98A7299D9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re 1">
            <a:extLst>
              <a:ext uri="{FF2B5EF4-FFF2-40B4-BE49-F238E27FC236}">
                <a16:creationId xmlns:a16="http://schemas.microsoft.com/office/drawing/2014/main" id="{3CCA1DFD-7BD0-EA4E-C1DF-F639909F9599}"/>
              </a:ext>
            </a:extLst>
          </p:cNvPr>
          <p:cNvSpPr>
            <a:spLocks noGrp="1"/>
          </p:cNvSpPr>
          <p:nvPr>
            <p:ph type="title"/>
          </p:nvPr>
        </p:nvSpPr>
        <p:spPr>
          <a:xfrm>
            <a:off x="144967" y="1136946"/>
            <a:ext cx="2861305" cy="3850221"/>
          </a:xfrm>
        </p:spPr>
        <p:txBody>
          <a:bodyPr vert="horz" lIns="91440" tIns="45720" rIns="91440" bIns="45720" rtlCol="0" anchor="b">
            <a:noAutofit/>
          </a:bodyPr>
          <a:lstStyle/>
          <a:p>
            <a:pPr>
              <a:lnSpc>
                <a:spcPct val="90000"/>
              </a:lnSpc>
            </a:pPr>
            <a:r>
              <a:rPr lang="en-US" sz="2400" dirty="0"/>
              <a:t>Les fortes </a:t>
            </a:r>
            <a:r>
              <a:rPr lang="en-US" sz="2400" dirty="0" err="1"/>
              <a:t>corrélations</a:t>
            </a:r>
            <a:r>
              <a:rPr lang="en-US" sz="2400" dirty="0"/>
              <a:t> </a:t>
            </a:r>
            <a:r>
              <a:rPr lang="en-US" sz="2400" dirty="0" err="1"/>
              <a:t>vues</a:t>
            </a:r>
            <a:r>
              <a:rPr lang="en-US" sz="2400" dirty="0"/>
              <a:t> </a:t>
            </a:r>
            <a:r>
              <a:rPr lang="en-US" sz="2400" dirty="0" err="1"/>
              <a:t>précédemment</a:t>
            </a:r>
            <a:r>
              <a:rPr lang="en-US" sz="2400" dirty="0"/>
              <a:t> </a:t>
            </a:r>
            <a:r>
              <a:rPr lang="en-US" sz="2400" dirty="0" err="1"/>
              <a:t>suggéraient</a:t>
            </a:r>
            <a:r>
              <a:rPr lang="en-US" sz="2400" dirty="0"/>
              <a:t> la </a:t>
            </a:r>
            <a:r>
              <a:rPr lang="en-US" sz="2400" dirty="0" err="1"/>
              <a:t>possibilité</a:t>
            </a:r>
            <a:r>
              <a:rPr lang="en-US" sz="2400" dirty="0"/>
              <a:t> </a:t>
            </a:r>
            <a:r>
              <a:rPr lang="en-US" sz="2400" dirty="0" err="1"/>
              <a:t>d'une</a:t>
            </a:r>
            <a:r>
              <a:rPr lang="en-US" sz="2400" dirty="0"/>
              <a:t> </a:t>
            </a:r>
            <a:r>
              <a:rPr lang="en-US" sz="2400" dirty="0" err="1"/>
              <a:t>redondance</a:t>
            </a:r>
            <a:r>
              <a:rPr lang="en-US" sz="2400" dirty="0"/>
              <a:t> dans </a:t>
            </a:r>
            <a:r>
              <a:rPr lang="en-US" sz="2400" dirty="0" err="1"/>
              <a:t>l'analyse</a:t>
            </a:r>
            <a:r>
              <a:rPr lang="en-US" sz="2400" dirty="0"/>
              <a:t>, et </a:t>
            </a:r>
            <a:r>
              <a:rPr lang="en-US" sz="2400" dirty="0" err="1"/>
              <a:t>cela</a:t>
            </a:r>
            <a:r>
              <a:rPr lang="en-US" sz="2400" dirty="0"/>
              <a:t> </a:t>
            </a:r>
            <a:r>
              <a:rPr lang="en-US" sz="2400" dirty="0" err="1"/>
              <a:t>n'a</a:t>
            </a:r>
            <a:r>
              <a:rPr lang="en-US" sz="2400" dirty="0"/>
              <a:t> pas manqué.</a:t>
            </a:r>
          </a:p>
        </p:txBody>
      </p:sp>
      <p:sp>
        <p:nvSpPr>
          <p:cNvPr id="5" name="ZoneTexte 4">
            <a:extLst>
              <a:ext uri="{FF2B5EF4-FFF2-40B4-BE49-F238E27FC236}">
                <a16:creationId xmlns:a16="http://schemas.microsoft.com/office/drawing/2014/main" id="{066271B9-2490-6893-25D5-6CA6BE7C332D}"/>
              </a:ext>
            </a:extLst>
          </p:cNvPr>
          <p:cNvSpPr txBox="1"/>
          <p:nvPr/>
        </p:nvSpPr>
        <p:spPr>
          <a:xfrm>
            <a:off x="11127058" y="50181"/>
            <a:ext cx="118203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000" b="1" cap="all">
              <a:solidFill>
                <a:srgbClr val="EBEBEB"/>
              </a:solidFill>
            </a:endParaRPr>
          </a:p>
        </p:txBody>
      </p:sp>
      <p:sp>
        <p:nvSpPr>
          <p:cNvPr id="7" name="ZoneTexte 6">
            <a:extLst>
              <a:ext uri="{FF2B5EF4-FFF2-40B4-BE49-F238E27FC236}">
                <a16:creationId xmlns:a16="http://schemas.microsoft.com/office/drawing/2014/main" id="{E3C80695-5827-4154-E038-D7817E927760}"/>
              </a:ext>
            </a:extLst>
          </p:cNvPr>
          <p:cNvSpPr txBox="1"/>
          <p:nvPr/>
        </p:nvSpPr>
        <p:spPr>
          <a:xfrm>
            <a:off x="216371" y="423333"/>
            <a:ext cx="786069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t>ANALYSES MULTIVARIEES - ACP</a:t>
            </a:r>
          </a:p>
        </p:txBody>
      </p:sp>
      <p:pic>
        <p:nvPicPr>
          <p:cNvPr id="4" name="Image 3" descr="Santé Publique France - Vista">
            <a:extLst>
              <a:ext uri="{FF2B5EF4-FFF2-40B4-BE49-F238E27FC236}">
                <a16:creationId xmlns:a16="http://schemas.microsoft.com/office/drawing/2014/main" id="{1E390189-A3ED-5B52-7623-6FE3597559B0}"/>
              </a:ext>
            </a:extLst>
          </p:cNvPr>
          <p:cNvPicPr>
            <a:picLocks noChangeAspect="1"/>
          </p:cNvPicPr>
          <p:nvPr/>
        </p:nvPicPr>
        <p:blipFill>
          <a:blip r:embed="rId7"/>
          <a:stretch>
            <a:fillRect/>
          </a:stretch>
        </p:blipFill>
        <p:spPr>
          <a:xfrm>
            <a:off x="11130845" y="3340"/>
            <a:ext cx="1059273" cy="623615"/>
          </a:xfrm>
          <a:prstGeom prst="rect">
            <a:avLst/>
          </a:prstGeom>
        </p:spPr>
      </p:pic>
      <p:pic>
        <p:nvPicPr>
          <p:cNvPr id="8" name="Image 7" descr="Une image contenant texte, capture d’écran, carré, Rectangle&#10;&#10;Description générée automatiquement">
            <a:extLst>
              <a:ext uri="{FF2B5EF4-FFF2-40B4-BE49-F238E27FC236}">
                <a16:creationId xmlns:a16="http://schemas.microsoft.com/office/drawing/2014/main" id="{A74E8944-C164-CFCE-8DC6-2C5A09CDCFAA}"/>
              </a:ext>
            </a:extLst>
          </p:cNvPr>
          <p:cNvPicPr>
            <a:picLocks noChangeAspect="1"/>
          </p:cNvPicPr>
          <p:nvPr/>
        </p:nvPicPr>
        <p:blipFill>
          <a:blip r:embed="rId8"/>
          <a:stretch>
            <a:fillRect/>
          </a:stretch>
        </p:blipFill>
        <p:spPr>
          <a:xfrm>
            <a:off x="3126846" y="1396588"/>
            <a:ext cx="8835790" cy="5118453"/>
          </a:xfrm>
          <a:prstGeom prst="rect">
            <a:avLst/>
          </a:prstGeom>
        </p:spPr>
      </p:pic>
    </p:spTree>
    <p:extLst>
      <p:ext uri="{BB962C8B-B14F-4D97-AF65-F5344CB8AC3E}">
        <p14:creationId xmlns:p14="http://schemas.microsoft.com/office/powerpoint/2010/main" val="29555824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372BEA34-C888-1283-4FBD-00FFD4336E2C}"/>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765FD81C-8C84-57E4-C4E4-A5EB69019E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0">
            <a:extLst>
              <a:ext uri="{FF2B5EF4-FFF2-40B4-BE49-F238E27FC236}">
                <a16:creationId xmlns:a16="http://schemas.microsoft.com/office/drawing/2014/main" id="{7682EF64-E154-2A60-F3B9-6A2BC30139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 name="Oval 12">
            <a:extLst>
              <a:ext uri="{FF2B5EF4-FFF2-40B4-BE49-F238E27FC236}">
                <a16:creationId xmlns:a16="http://schemas.microsoft.com/office/drawing/2014/main" id="{11E680B1-832C-84C3-DF9E-0A940E2E65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14">
            <a:extLst>
              <a:ext uri="{FF2B5EF4-FFF2-40B4-BE49-F238E27FC236}">
                <a16:creationId xmlns:a16="http://schemas.microsoft.com/office/drawing/2014/main" id="{5562589F-9CBE-CEB4-ADB5-A6F2C1DE10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3" name="Picture 16">
            <a:extLst>
              <a:ext uri="{FF2B5EF4-FFF2-40B4-BE49-F238E27FC236}">
                <a16:creationId xmlns:a16="http://schemas.microsoft.com/office/drawing/2014/main" id="{608247ED-E350-FE89-B027-D44EE6847C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15E1B642-054A-B2EF-0C76-98A7299D9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re 1">
            <a:extLst>
              <a:ext uri="{FF2B5EF4-FFF2-40B4-BE49-F238E27FC236}">
                <a16:creationId xmlns:a16="http://schemas.microsoft.com/office/drawing/2014/main" id="{3CCA1DFD-7BD0-EA4E-C1DF-F639909F9599}"/>
              </a:ext>
            </a:extLst>
          </p:cNvPr>
          <p:cNvSpPr>
            <a:spLocks noGrp="1"/>
          </p:cNvSpPr>
          <p:nvPr>
            <p:ph type="title"/>
          </p:nvPr>
        </p:nvSpPr>
        <p:spPr>
          <a:xfrm>
            <a:off x="144967" y="1136946"/>
            <a:ext cx="2861305" cy="2175703"/>
          </a:xfrm>
        </p:spPr>
        <p:txBody>
          <a:bodyPr vert="horz" lIns="91440" tIns="45720" rIns="91440" bIns="45720" rtlCol="0" anchor="b">
            <a:noAutofit/>
          </a:bodyPr>
          <a:lstStyle/>
          <a:p>
            <a:pPr>
              <a:lnSpc>
                <a:spcPct val="90000"/>
              </a:lnSpc>
            </a:pPr>
            <a:r>
              <a:rPr lang="en-US" sz="2400" dirty="0"/>
              <a:t>On recommence </a:t>
            </a:r>
            <a:r>
              <a:rPr lang="en-US" sz="2400" dirty="0" err="1"/>
              <a:t>donc</a:t>
            </a:r>
            <a:r>
              <a:rPr lang="en-US" sz="2400" dirty="0"/>
              <a:t> sans sodium, </a:t>
            </a:r>
            <a:r>
              <a:rPr lang="en-US" sz="2400" dirty="0" err="1"/>
              <a:t>acides</a:t>
            </a:r>
            <a:r>
              <a:rPr lang="en-US" sz="2400" dirty="0"/>
              <a:t> gras </a:t>
            </a:r>
            <a:r>
              <a:rPr lang="en-US" sz="2400" dirty="0" err="1"/>
              <a:t>saturés</a:t>
            </a:r>
            <a:r>
              <a:rPr lang="en-US" sz="2400" dirty="0"/>
              <a:t> et sucre</a:t>
            </a:r>
          </a:p>
        </p:txBody>
      </p:sp>
      <p:sp>
        <p:nvSpPr>
          <p:cNvPr id="5" name="ZoneTexte 4">
            <a:extLst>
              <a:ext uri="{FF2B5EF4-FFF2-40B4-BE49-F238E27FC236}">
                <a16:creationId xmlns:a16="http://schemas.microsoft.com/office/drawing/2014/main" id="{066271B9-2490-6893-25D5-6CA6BE7C332D}"/>
              </a:ext>
            </a:extLst>
          </p:cNvPr>
          <p:cNvSpPr txBox="1"/>
          <p:nvPr/>
        </p:nvSpPr>
        <p:spPr>
          <a:xfrm>
            <a:off x="11127058" y="50181"/>
            <a:ext cx="118203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000" b="1" cap="all">
              <a:solidFill>
                <a:srgbClr val="EBEBEB"/>
              </a:solidFill>
            </a:endParaRPr>
          </a:p>
        </p:txBody>
      </p:sp>
      <p:sp>
        <p:nvSpPr>
          <p:cNvPr id="7" name="ZoneTexte 6">
            <a:extLst>
              <a:ext uri="{FF2B5EF4-FFF2-40B4-BE49-F238E27FC236}">
                <a16:creationId xmlns:a16="http://schemas.microsoft.com/office/drawing/2014/main" id="{E3C80695-5827-4154-E038-D7817E927760}"/>
              </a:ext>
            </a:extLst>
          </p:cNvPr>
          <p:cNvSpPr txBox="1"/>
          <p:nvPr/>
        </p:nvSpPr>
        <p:spPr>
          <a:xfrm>
            <a:off x="216371" y="423333"/>
            <a:ext cx="786069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t>ANALYSES MULTIVARIEES - ACP</a:t>
            </a:r>
          </a:p>
        </p:txBody>
      </p:sp>
      <p:pic>
        <p:nvPicPr>
          <p:cNvPr id="4" name="Image 3" descr="Santé Publique France - Vista">
            <a:extLst>
              <a:ext uri="{FF2B5EF4-FFF2-40B4-BE49-F238E27FC236}">
                <a16:creationId xmlns:a16="http://schemas.microsoft.com/office/drawing/2014/main" id="{1E390189-A3ED-5B52-7623-6FE3597559B0}"/>
              </a:ext>
            </a:extLst>
          </p:cNvPr>
          <p:cNvPicPr>
            <a:picLocks noChangeAspect="1"/>
          </p:cNvPicPr>
          <p:nvPr/>
        </p:nvPicPr>
        <p:blipFill>
          <a:blip r:embed="rId7"/>
          <a:stretch>
            <a:fillRect/>
          </a:stretch>
        </p:blipFill>
        <p:spPr>
          <a:xfrm>
            <a:off x="11130845" y="3340"/>
            <a:ext cx="1059273" cy="623615"/>
          </a:xfrm>
          <a:prstGeom prst="rect">
            <a:avLst/>
          </a:prstGeom>
        </p:spPr>
      </p:pic>
      <p:pic>
        <p:nvPicPr>
          <p:cNvPr id="3" name="Image 2" descr="Une image contenant texte, capture d’écran, carré, Rectangle&#10;&#10;Description générée automatiquement">
            <a:extLst>
              <a:ext uri="{FF2B5EF4-FFF2-40B4-BE49-F238E27FC236}">
                <a16:creationId xmlns:a16="http://schemas.microsoft.com/office/drawing/2014/main" id="{B804794C-42A6-AE60-3AD4-4E25293381C5}"/>
              </a:ext>
            </a:extLst>
          </p:cNvPr>
          <p:cNvPicPr>
            <a:picLocks noChangeAspect="1"/>
          </p:cNvPicPr>
          <p:nvPr/>
        </p:nvPicPr>
        <p:blipFill>
          <a:blip r:embed="rId8"/>
          <a:stretch>
            <a:fillRect/>
          </a:stretch>
        </p:blipFill>
        <p:spPr>
          <a:xfrm>
            <a:off x="3089098" y="1255948"/>
            <a:ext cx="8883063" cy="5061068"/>
          </a:xfrm>
          <a:prstGeom prst="rect">
            <a:avLst/>
          </a:prstGeom>
        </p:spPr>
      </p:pic>
    </p:spTree>
    <p:extLst>
      <p:ext uri="{BB962C8B-B14F-4D97-AF65-F5344CB8AC3E}">
        <p14:creationId xmlns:p14="http://schemas.microsoft.com/office/powerpoint/2010/main" val="27771557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372BEA34-C888-1283-4FBD-00FFD4336E2C}"/>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765FD81C-8C84-57E4-C4E4-A5EB69019E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0">
            <a:extLst>
              <a:ext uri="{FF2B5EF4-FFF2-40B4-BE49-F238E27FC236}">
                <a16:creationId xmlns:a16="http://schemas.microsoft.com/office/drawing/2014/main" id="{7682EF64-E154-2A60-F3B9-6A2BC30139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 name="Oval 12">
            <a:extLst>
              <a:ext uri="{FF2B5EF4-FFF2-40B4-BE49-F238E27FC236}">
                <a16:creationId xmlns:a16="http://schemas.microsoft.com/office/drawing/2014/main" id="{11E680B1-832C-84C3-DF9E-0A940E2E65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14">
            <a:extLst>
              <a:ext uri="{FF2B5EF4-FFF2-40B4-BE49-F238E27FC236}">
                <a16:creationId xmlns:a16="http://schemas.microsoft.com/office/drawing/2014/main" id="{5562589F-9CBE-CEB4-ADB5-A6F2C1DE10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3" name="Picture 16">
            <a:extLst>
              <a:ext uri="{FF2B5EF4-FFF2-40B4-BE49-F238E27FC236}">
                <a16:creationId xmlns:a16="http://schemas.microsoft.com/office/drawing/2014/main" id="{608247ED-E350-FE89-B027-D44EE6847C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15E1B642-054A-B2EF-0C76-98A7299D9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re 1">
            <a:extLst>
              <a:ext uri="{FF2B5EF4-FFF2-40B4-BE49-F238E27FC236}">
                <a16:creationId xmlns:a16="http://schemas.microsoft.com/office/drawing/2014/main" id="{3CCA1DFD-7BD0-EA4E-C1DF-F639909F9599}"/>
              </a:ext>
            </a:extLst>
          </p:cNvPr>
          <p:cNvSpPr>
            <a:spLocks noGrp="1"/>
          </p:cNvSpPr>
          <p:nvPr>
            <p:ph type="title"/>
          </p:nvPr>
        </p:nvSpPr>
        <p:spPr>
          <a:xfrm>
            <a:off x="295486" y="1315686"/>
            <a:ext cx="11713674" cy="1028000"/>
          </a:xfrm>
        </p:spPr>
        <p:txBody>
          <a:bodyPr vert="horz" lIns="91440" tIns="45720" rIns="91440" bIns="45720" rtlCol="0" anchor="b">
            <a:noAutofit/>
          </a:bodyPr>
          <a:lstStyle/>
          <a:p>
            <a:pPr>
              <a:lnSpc>
                <a:spcPct val="90000"/>
              </a:lnSpc>
            </a:pPr>
            <a:r>
              <a:rPr lang="en-US" sz="2400" dirty="0"/>
              <a:t>Projection des </a:t>
            </a:r>
            <a:r>
              <a:rPr lang="en-US" sz="2400" dirty="0" err="1"/>
              <a:t>individus</a:t>
            </a:r>
            <a:r>
              <a:rPr lang="en-US" sz="2400" dirty="0"/>
              <a:t> dans les deux premiers plans </a:t>
            </a:r>
            <a:r>
              <a:rPr lang="en-US" sz="2400" dirty="0" err="1"/>
              <a:t>factoriels</a:t>
            </a:r>
            <a:r>
              <a:rPr lang="en-US" sz="2400" dirty="0"/>
              <a:t> avec le </a:t>
            </a:r>
            <a:r>
              <a:rPr lang="en-US" sz="2400" dirty="0" err="1"/>
              <a:t>nutri</a:t>
            </a:r>
            <a:r>
              <a:rPr lang="en-US" sz="2400" dirty="0"/>
              <a:t>-grade </a:t>
            </a:r>
            <a:r>
              <a:rPr lang="en-US" sz="2400" dirty="0" err="1"/>
              <a:t>comme</a:t>
            </a:r>
            <a:r>
              <a:rPr lang="en-US" sz="2400" dirty="0"/>
              <a:t> clusters :</a:t>
            </a:r>
          </a:p>
        </p:txBody>
      </p:sp>
      <p:sp>
        <p:nvSpPr>
          <p:cNvPr id="5" name="ZoneTexte 4">
            <a:extLst>
              <a:ext uri="{FF2B5EF4-FFF2-40B4-BE49-F238E27FC236}">
                <a16:creationId xmlns:a16="http://schemas.microsoft.com/office/drawing/2014/main" id="{066271B9-2490-6893-25D5-6CA6BE7C332D}"/>
              </a:ext>
            </a:extLst>
          </p:cNvPr>
          <p:cNvSpPr txBox="1"/>
          <p:nvPr/>
        </p:nvSpPr>
        <p:spPr>
          <a:xfrm>
            <a:off x="11127058" y="50181"/>
            <a:ext cx="118203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000" b="1" cap="all">
              <a:solidFill>
                <a:srgbClr val="EBEBEB"/>
              </a:solidFill>
            </a:endParaRPr>
          </a:p>
        </p:txBody>
      </p:sp>
      <p:sp>
        <p:nvSpPr>
          <p:cNvPr id="7" name="ZoneTexte 6">
            <a:extLst>
              <a:ext uri="{FF2B5EF4-FFF2-40B4-BE49-F238E27FC236}">
                <a16:creationId xmlns:a16="http://schemas.microsoft.com/office/drawing/2014/main" id="{E3C80695-5827-4154-E038-D7817E927760}"/>
              </a:ext>
            </a:extLst>
          </p:cNvPr>
          <p:cNvSpPr txBox="1"/>
          <p:nvPr/>
        </p:nvSpPr>
        <p:spPr>
          <a:xfrm>
            <a:off x="216371" y="423333"/>
            <a:ext cx="786069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t>ANALYSES MULTIVARIEES - Visualisations</a:t>
            </a:r>
          </a:p>
        </p:txBody>
      </p:sp>
      <p:pic>
        <p:nvPicPr>
          <p:cNvPr id="6" name="Image 5" descr="Une image contenant texte, Tracé, diagramme, capture d’écran&#10;&#10;Description générée automatiquement">
            <a:extLst>
              <a:ext uri="{FF2B5EF4-FFF2-40B4-BE49-F238E27FC236}">
                <a16:creationId xmlns:a16="http://schemas.microsoft.com/office/drawing/2014/main" id="{6B75B594-52FA-7287-2C59-074FF9FF9FF8}"/>
              </a:ext>
            </a:extLst>
          </p:cNvPr>
          <p:cNvPicPr>
            <a:picLocks noChangeAspect="1"/>
          </p:cNvPicPr>
          <p:nvPr/>
        </p:nvPicPr>
        <p:blipFill>
          <a:blip r:embed="rId7"/>
          <a:stretch>
            <a:fillRect/>
          </a:stretch>
        </p:blipFill>
        <p:spPr>
          <a:xfrm>
            <a:off x="31691" y="2720564"/>
            <a:ext cx="6032619" cy="3778132"/>
          </a:xfrm>
          <a:prstGeom prst="rect">
            <a:avLst/>
          </a:prstGeom>
        </p:spPr>
      </p:pic>
      <p:pic>
        <p:nvPicPr>
          <p:cNvPr id="10" name="Image 9" descr="Santé Publique France - Vista">
            <a:extLst>
              <a:ext uri="{FF2B5EF4-FFF2-40B4-BE49-F238E27FC236}">
                <a16:creationId xmlns:a16="http://schemas.microsoft.com/office/drawing/2014/main" id="{E9C911C4-6959-9016-3A2F-A8E49253A571}"/>
              </a:ext>
            </a:extLst>
          </p:cNvPr>
          <p:cNvPicPr>
            <a:picLocks noChangeAspect="1"/>
          </p:cNvPicPr>
          <p:nvPr/>
        </p:nvPicPr>
        <p:blipFill>
          <a:blip r:embed="rId8"/>
          <a:stretch>
            <a:fillRect/>
          </a:stretch>
        </p:blipFill>
        <p:spPr>
          <a:xfrm>
            <a:off x="11130845" y="3340"/>
            <a:ext cx="1059273" cy="623615"/>
          </a:xfrm>
          <a:prstGeom prst="rect">
            <a:avLst/>
          </a:prstGeom>
        </p:spPr>
      </p:pic>
      <p:pic>
        <p:nvPicPr>
          <p:cNvPr id="11" name="Image 10" descr="Une image contenant texte, diagramme, Tracé, capture d’écran&#10;&#10;Description générée automatiquement">
            <a:extLst>
              <a:ext uri="{FF2B5EF4-FFF2-40B4-BE49-F238E27FC236}">
                <a16:creationId xmlns:a16="http://schemas.microsoft.com/office/drawing/2014/main" id="{75175585-7A9D-D582-7D12-89142C6C13A1}"/>
              </a:ext>
            </a:extLst>
          </p:cNvPr>
          <p:cNvPicPr>
            <a:picLocks noChangeAspect="1"/>
          </p:cNvPicPr>
          <p:nvPr/>
        </p:nvPicPr>
        <p:blipFill>
          <a:blip r:embed="rId9"/>
          <a:stretch>
            <a:fillRect/>
          </a:stretch>
        </p:blipFill>
        <p:spPr>
          <a:xfrm>
            <a:off x="6094412" y="2723152"/>
            <a:ext cx="6042730" cy="3772957"/>
          </a:xfrm>
          <a:prstGeom prst="rect">
            <a:avLst/>
          </a:prstGeom>
        </p:spPr>
      </p:pic>
    </p:spTree>
    <p:extLst>
      <p:ext uri="{BB962C8B-B14F-4D97-AF65-F5344CB8AC3E}">
        <p14:creationId xmlns:p14="http://schemas.microsoft.com/office/powerpoint/2010/main" val="7027934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372BEA34-C888-1283-4FBD-00FFD4336E2C}"/>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765FD81C-8C84-57E4-C4E4-A5EB69019E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0">
            <a:extLst>
              <a:ext uri="{FF2B5EF4-FFF2-40B4-BE49-F238E27FC236}">
                <a16:creationId xmlns:a16="http://schemas.microsoft.com/office/drawing/2014/main" id="{7682EF64-E154-2A60-F3B9-6A2BC30139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 name="Oval 12">
            <a:extLst>
              <a:ext uri="{FF2B5EF4-FFF2-40B4-BE49-F238E27FC236}">
                <a16:creationId xmlns:a16="http://schemas.microsoft.com/office/drawing/2014/main" id="{11E680B1-832C-84C3-DF9E-0A940E2E65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14">
            <a:extLst>
              <a:ext uri="{FF2B5EF4-FFF2-40B4-BE49-F238E27FC236}">
                <a16:creationId xmlns:a16="http://schemas.microsoft.com/office/drawing/2014/main" id="{5562589F-9CBE-CEB4-ADB5-A6F2C1DE10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3" name="Picture 16">
            <a:extLst>
              <a:ext uri="{FF2B5EF4-FFF2-40B4-BE49-F238E27FC236}">
                <a16:creationId xmlns:a16="http://schemas.microsoft.com/office/drawing/2014/main" id="{608247ED-E350-FE89-B027-D44EE6847C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15E1B642-054A-B2EF-0C76-98A7299D9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re 1">
            <a:extLst>
              <a:ext uri="{FF2B5EF4-FFF2-40B4-BE49-F238E27FC236}">
                <a16:creationId xmlns:a16="http://schemas.microsoft.com/office/drawing/2014/main" id="{3CCA1DFD-7BD0-EA4E-C1DF-F639909F9599}"/>
              </a:ext>
            </a:extLst>
          </p:cNvPr>
          <p:cNvSpPr>
            <a:spLocks noGrp="1"/>
          </p:cNvSpPr>
          <p:nvPr>
            <p:ph type="title"/>
          </p:nvPr>
        </p:nvSpPr>
        <p:spPr>
          <a:xfrm>
            <a:off x="295486" y="1315686"/>
            <a:ext cx="11713674" cy="1028000"/>
          </a:xfrm>
        </p:spPr>
        <p:txBody>
          <a:bodyPr vert="horz" lIns="91440" tIns="45720" rIns="91440" bIns="45720" rtlCol="0" anchor="b">
            <a:noAutofit/>
          </a:bodyPr>
          <a:lstStyle/>
          <a:p>
            <a:pPr>
              <a:lnSpc>
                <a:spcPct val="90000"/>
              </a:lnSpc>
            </a:pPr>
            <a:r>
              <a:rPr lang="en-US" sz="2400" dirty="0"/>
              <a:t>Projection des </a:t>
            </a:r>
            <a:r>
              <a:rPr lang="en-US" sz="2400" dirty="0" err="1"/>
              <a:t>individus</a:t>
            </a:r>
            <a:r>
              <a:rPr lang="en-US" sz="2400" dirty="0"/>
              <a:t> dans les deux premiers plans </a:t>
            </a:r>
            <a:r>
              <a:rPr lang="en-US" sz="2400" dirty="0" err="1"/>
              <a:t>factoriels</a:t>
            </a:r>
            <a:r>
              <a:rPr lang="en-US" sz="2400" dirty="0"/>
              <a:t> avec les </a:t>
            </a:r>
            <a:r>
              <a:rPr lang="en-US" sz="2400" dirty="0" err="1"/>
              <a:t>catégories</a:t>
            </a:r>
            <a:r>
              <a:rPr lang="en-US" sz="2400" dirty="0"/>
              <a:t> de </a:t>
            </a:r>
            <a:r>
              <a:rPr lang="en-US" sz="2400" dirty="0" err="1"/>
              <a:t>produits</a:t>
            </a:r>
            <a:r>
              <a:rPr lang="en-US" sz="2400" dirty="0"/>
              <a:t> </a:t>
            </a:r>
            <a:r>
              <a:rPr lang="en-US" sz="2400" dirty="0" err="1"/>
              <a:t>comme</a:t>
            </a:r>
            <a:r>
              <a:rPr lang="en-US" sz="2400" dirty="0"/>
              <a:t> clusters :</a:t>
            </a:r>
          </a:p>
        </p:txBody>
      </p:sp>
      <p:sp>
        <p:nvSpPr>
          <p:cNvPr id="5" name="ZoneTexte 4">
            <a:extLst>
              <a:ext uri="{FF2B5EF4-FFF2-40B4-BE49-F238E27FC236}">
                <a16:creationId xmlns:a16="http://schemas.microsoft.com/office/drawing/2014/main" id="{066271B9-2490-6893-25D5-6CA6BE7C332D}"/>
              </a:ext>
            </a:extLst>
          </p:cNvPr>
          <p:cNvSpPr txBox="1"/>
          <p:nvPr/>
        </p:nvSpPr>
        <p:spPr>
          <a:xfrm>
            <a:off x="11127058" y="50181"/>
            <a:ext cx="118203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000" b="1" cap="all">
              <a:solidFill>
                <a:srgbClr val="EBEBEB"/>
              </a:solidFill>
            </a:endParaRPr>
          </a:p>
        </p:txBody>
      </p:sp>
      <p:sp>
        <p:nvSpPr>
          <p:cNvPr id="7" name="ZoneTexte 6">
            <a:extLst>
              <a:ext uri="{FF2B5EF4-FFF2-40B4-BE49-F238E27FC236}">
                <a16:creationId xmlns:a16="http://schemas.microsoft.com/office/drawing/2014/main" id="{E3C80695-5827-4154-E038-D7817E927760}"/>
              </a:ext>
            </a:extLst>
          </p:cNvPr>
          <p:cNvSpPr txBox="1"/>
          <p:nvPr/>
        </p:nvSpPr>
        <p:spPr>
          <a:xfrm>
            <a:off x="216371" y="423333"/>
            <a:ext cx="786069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t>ANALYSES MULTIVARIEES - Visualisations</a:t>
            </a:r>
          </a:p>
        </p:txBody>
      </p:sp>
      <p:pic>
        <p:nvPicPr>
          <p:cNvPr id="10" name="Image 9" descr="Santé Publique France - Vista">
            <a:extLst>
              <a:ext uri="{FF2B5EF4-FFF2-40B4-BE49-F238E27FC236}">
                <a16:creationId xmlns:a16="http://schemas.microsoft.com/office/drawing/2014/main" id="{E9C911C4-6959-9016-3A2F-A8E49253A571}"/>
              </a:ext>
            </a:extLst>
          </p:cNvPr>
          <p:cNvPicPr>
            <a:picLocks noChangeAspect="1"/>
          </p:cNvPicPr>
          <p:nvPr/>
        </p:nvPicPr>
        <p:blipFill>
          <a:blip r:embed="rId7"/>
          <a:stretch>
            <a:fillRect/>
          </a:stretch>
        </p:blipFill>
        <p:spPr>
          <a:xfrm>
            <a:off x="11130845" y="3340"/>
            <a:ext cx="1059273" cy="623615"/>
          </a:xfrm>
          <a:prstGeom prst="rect">
            <a:avLst/>
          </a:prstGeom>
        </p:spPr>
      </p:pic>
      <p:pic>
        <p:nvPicPr>
          <p:cNvPr id="3" name="Image 2" descr="Une image contenant texte, diagramme, capture d’écran, Tracé&#10;&#10;Description générée automatiquement">
            <a:extLst>
              <a:ext uri="{FF2B5EF4-FFF2-40B4-BE49-F238E27FC236}">
                <a16:creationId xmlns:a16="http://schemas.microsoft.com/office/drawing/2014/main" id="{3AAC40B9-AB78-7D1B-CBF8-B68915C19CF7}"/>
              </a:ext>
            </a:extLst>
          </p:cNvPr>
          <p:cNvPicPr>
            <a:picLocks noChangeAspect="1"/>
          </p:cNvPicPr>
          <p:nvPr/>
        </p:nvPicPr>
        <p:blipFill>
          <a:blip r:embed="rId8"/>
          <a:stretch>
            <a:fillRect/>
          </a:stretch>
        </p:blipFill>
        <p:spPr>
          <a:xfrm>
            <a:off x="31691" y="2748786"/>
            <a:ext cx="6089062" cy="3749911"/>
          </a:xfrm>
          <a:prstGeom prst="rect">
            <a:avLst/>
          </a:prstGeom>
        </p:spPr>
      </p:pic>
      <p:pic>
        <p:nvPicPr>
          <p:cNvPr id="4" name="Image 3" descr="Une image contenant texte, diagramme, Tracé, capture d’écran&#10;&#10;Description générée automatiquement">
            <a:extLst>
              <a:ext uri="{FF2B5EF4-FFF2-40B4-BE49-F238E27FC236}">
                <a16:creationId xmlns:a16="http://schemas.microsoft.com/office/drawing/2014/main" id="{7D8150CD-3909-A7BD-7F68-61E3BB6B6AB5}"/>
              </a:ext>
            </a:extLst>
          </p:cNvPr>
          <p:cNvPicPr>
            <a:picLocks noChangeAspect="1"/>
          </p:cNvPicPr>
          <p:nvPr/>
        </p:nvPicPr>
        <p:blipFill>
          <a:blip r:embed="rId9"/>
          <a:stretch>
            <a:fillRect/>
          </a:stretch>
        </p:blipFill>
        <p:spPr>
          <a:xfrm>
            <a:off x="6155795" y="2748786"/>
            <a:ext cx="5995224" cy="3749911"/>
          </a:xfrm>
          <a:prstGeom prst="rect">
            <a:avLst/>
          </a:prstGeom>
        </p:spPr>
      </p:pic>
    </p:spTree>
    <p:extLst>
      <p:ext uri="{BB962C8B-B14F-4D97-AF65-F5344CB8AC3E}">
        <p14:creationId xmlns:p14="http://schemas.microsoft.com/office/powerpoint/2010/main" val="26472190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372BEA34-C888-1283-4FBD-00FFD4336E2C}"/>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765FD81C-8C84-57E4-C4E4-A5EB69019E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0">
            <a:extLst>
              <a:ext uri="{FF2B5EF4-FFF2-40B4-BE49-F238E27FC236}">
                <a16:creationId xmlns:a16="http://schemas.microsoft.com/office/drawing/2014/main" id="{7682EF64-E154-2A60-F3B9-6A2BC30139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 name="Oval 12">
            <a:extLst>
              <a:ext uri="{FF2B5EF4-FFF2-40B4-BE49-F238E27FC236}">
                <a16:creationId xmlns:a16="http://schemas.microsoft.com/office/drawing/2014/main" id="{11E680B1-832C-84C3-DF9E-0A940E2E65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14">
            <a:extLst>
              <a:ext uri="{FF2B5EF4-FFF2-40B4-BE49-F238E27FC236}">
                <a16:creationId xmlns:a16="http://schemas.microsoft.com/office/drawing/2014/main" id="{5562589F-9CBE-CEB4-ADB5-A6F2C1DE10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3" name="Picture 16">
            <a:extLst>
              <a:ext uri="{FF2B5EF4-FFF2-40B4-BE49-F238E27FC236}">
                <a16:creationId xmlns:a16="http://schemas.microsoft.com/office/drawing/2014/main" id="{608247ED-E350-FE89-B027-D44EE6847C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15E1B642-054A-B2EF-0C76-98A7299D9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re 1">
            <a:extLst>
              <a:ext uri="{FF2B5EF4-FFF2-40B4-BE49-F238E27FC236}">
                <a16:creationId xmlns:a16="http://schemas.microsoft.com/office/drawing/2014/main" id="{3CCA1DFD-7BD0-EA4E-C1DF-F639909F9599}"/>
              </a:ext>
            </a:extLst>
          </p:cNvPr>
          <p:cNvSpPr>
            <a:spLocks noGrp="1"/>
          </p:cNvSpPr>
          <p:nvPr>
            <p:ph type="title"/>
          </p:nvPr>
        </p:nvSpPr>
        <p:spPr>
          <a:xfrm>
            <a:off x="295486" y="788871"/>
            <a:ext cx="11713674" cy="1554815"/>
          </a:xfrm>
        </p:spPr>
        <p:txBody>
          <a:bodyPr vert="horz" lIns="91440" tIns="45720" rIns="91440" bIns="45720" rtlCol="0" anchor="b">
            <a:noAutofit/>
          </a:bodyPr>
          <a:lstStyle/>
          <a:p>
            <a:pPr>
              <a:lnSpc>
                <a:spcPct val="90000"/>
              </a:lnSpc>
            </a:pPr>
            <a:r>
              <a:rPr lang="en-US" sz="2400" dirty="0" err="1"/>
              <a:t>J'ai</a:t>
            </a:r>
            <a:r>
              <a:rPr lang="en-US" sz="2400" dirty="0"/>
              <a:t> </a:t>
            </a:r>
            <a:r>
              <a:rPr lang="en-US" sz="2400" dirty="0" err="1"/>
              <a:t>l'impression</a:t>
            </a:r>
            <a:r>
              <a:rPr lang="en-US" sz="2400" dirty="0"/>
              <a:t> que les clusters </a:t>
            </a:r>
            <a:r>
              <a:rPr lang="en-US" sz="2400" dirty="0" err="1"/>
              <a:t>précédents</a:t>
            </a:r>
            <a:r>
              <a:rPr lang="en-US" sz="2400" dirty="0"/>
              <a:t> </a:t>
            </a:r>
            <a:r>
              <a:rPr lang="en-US" sz="2400" dirty="0" err="1"/>
              <a:t>sont</a:t>
            </a:r>
            <a:r>
              <a:rPr lang="en-US" sz="2400" dirty="0"/>
              <a:t> mal </a:t>
            </a:r>
            <a:r>
              <a:rPr lang="en-US" sz="2400" dirty="0" err="1"/>
              <a:t>définis</a:t>
            </a:r>
            <a:r>
              <a:rPr lang="en-US" sz="2400" dirty="0"/>
              <a:t> dans le </a:t>
            </a:r>
            <a:r>
              <a:rPr lang="en-US" sz="2400" dirty="0" err="1"/>
              <a:t>nouvel</a:t>
            </a:r>
            <a:r>
              <a:rPr lang="en-US" sz="2400" dirty="0"/>
              <a:t> </a:t>
            </a:r>
            <a:r>
              <a:rPr lang="en-US" sz="2400" dirty="0" err="1"/>
              <a:t>espace</a:t>
            </a:r>
            <a:r>
              <a:rPr lang="en-US" sz="2400" dirty="0"/>
              <a:t> </a:t>
            </a:r>
            <a:r>
              <a:rPr lang="en-US" sz="2400" dirty="0" err="1"/>
              <a:t>projectif</a:t>
            </a:r>
            <a:r>
              <a:rPr lang="en-US" sz="2400" dirty="0"/>
              <a:t>. </a:t>
            </a:r>
            <a:r>
              <a:rPr lang="en-US" sz="2400" dirty="0" err="1"/>
              <a:t>J'utilise</a:t>
            </a:r>
            <a:r>
              <a:rPr lang="en-US" sz="2400" dirty="0"/>
              <a:t> K-means pour </a:t>
            </a:r>
            <a:r>
              <a:rPr lang="en-US" sz="2400" dirty="0" err="1"/>
              <a:t>tenter</a:t>
            </a:r>
            <a:r>
              <a:rPr lang="en-US" sz="2400" dirty="0"/>
              <a:t> </a:t>
            </a:r>
            <a:r>
              <a:rPr lang="en-US" sz="2400" dirty="0" err="1"/>
              <a:t>d'aboutir</a:t>
            </a:r>
            <a:r>
              <a:rPr lang="en-US" sz="2400" dirty="0"/>
              <a:t> à un nouveau clustering plus </a:t>
            </a:r>
            <a:r>
              <a:rPr lang="en-US" sz="2400" dirty="0" err="1"/>
              <a:t>adapté</a:t>
            </a:r>
            <a:r>
              <a:rPr lang="en-US" sz="2400" dirty="0"/>
              <a:t>, et </a:t>
            </a:r>
            <a:r>
              <a:rPr lang="en-US" sz="2400" dirty="0" err="1"/>
              <a:t>projette</a:t>
            </a:r>
            <a:r>
              <a:rPr lang="en-US" sz="2400" dirty="0"/>
              <a:t> à nouveau (avec </a:t>
            </a:r>
            <a:r>
              <a:rPr lang="en-US" sz="2400" dirty="0" err="1"/>
              <a:t>centroïdes</a:t>
            </a:r>
            <a:r>
              <a:rPr lang="en-US" sz="2400" dirty="0"/>
              <a:t>) :</a:t>
            </a:r>
          </a:p>
        </p:txBody>
      </p:sp>
      <p:sp>
        <p:nvSpPr>
          <p:cNvPr id="7" name="ZoneTexte 6">
            <a:extLst>
              <a:ext uri="{FF2B5EF4-FFF2-40B4-BE49-F238E27FC236}">
                <a16:creationId xmlns:a16="http://schemas.microsoft.com/office/drawing/2014/main" id="{E3C80695-5827-4154-E038-D7817E927760}"/>
              </a:ext>
            </a:extLst>
          </p:cNvPr>
          <p:cNvSpPr txBox="1"/>
          <p:nvPr/>
        </p:nvSpPr>
        <p:spPr>
          <a:xfrm>
            <a:off x="216371" y="423333"/>
            <a:ext cx="786069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t>ANALYSES MULTIVARIEES - Nouveau clustering</a:t>
            </a:r>
          </a:p>
        </p:txBody>
      </p:sp>
      <p:pic>
        <p:nvPicPr>
          <p:cNvPr id="6" name="Image 5" descr="Une image contenant texte, capture d’écran, Tracé, diagramme&#10;&#10;Description générée automatiquement">
            <a:extLst>
              <a:ext uri="{FF2B5EF4-FFF2-40B4-BE49-F238E27FC236}">
                <a16:creationId xmlns:a16="http://schemas.microsoft.com/office/drawing/2014/main" id="{C9CCE577-EBDB-4C2E-4A91-E6136C415802}"/>
              </a:ext>
            </a:extLst>
          </p:cNvPr>
          <p:cNvPicPr>
            <a:picLocks noChangeAspect="1"/>
          </p:cNvPicPr>
          <p:nvPr/>
        </p:nvPicPr>
        <p:blipFill>
          <a:blip r:embed="rId7"/>
          <a:stretch>
            <a:fillRect/>
          </a:stretch>
        </p:blipFill>
        <p:spPr>
          <a:xfrm>
            <a:off x="50270" y="2748903"/>
            <a:ext cx="6042495" cy="3721453"/>
          </a:xfrm>
          <a:prstGeom prst="rect">
            <a:avLst/>
          </a:prstGeom>
        </p:spPr>
      </p:pic>
      <p:pic>
        <p:nvPicPr>
          <p:cNvPr id="8" name="Image 7" descr="Une image contenant texte, diagramme, Tracé, capture d’écran&#10;&#10;Description générée automatiquement">
            <a:extLst>
              <a:ext uri="{FF2B5EF4-FFF2-40B4-BE49-F238E27FC236}">
                <a16:creationId xmlns:a16="http://schemas.microsoft.com/office/drawing/2014/main" id="{CDED9012-4EB2-94AC-CC58-12E10B527C88}"/>
              </a:ext>
            </a:extLst>
          </p:cNvPr>
          <p:cNvPicPr>
            <a:picLocks noChangeAspect="1"/>
          </p:cNvPicPr>
          <p:nvPr/>
        </p:nvPicPr>
        <p:blipFill>
          <a:blip r:embed="rId8"/>
          <a:stretch>
            <a:fillRect/>
          </a:stretch>
        </p:blipFill>
        <p:spPr>
          <a:xfrm>
            <a:off x="6155912" y="2748433"/>
            <a:ext cx="5947953" cy="3722395"/>
          </a:xfrm>
          <a:prstGeom prst="rect">
            <a:avLst/>
          </a:prstGeom>
        </p:spPr>
      </p:pic>
      <p:pic>
        <p:nvPicPr>
          <p:cNvPr id="12" name="Image 11" descr="Santé Publique France - Vista">
            <a:extLst>
              <a:ext uri="{FF2B5EF4-FFF2-40B4-BE49-F238E27FC236}">
                <a16:creationId xmlns:a16="http://schemas.microsoft.com/office/drawing/2014/main" id="{72365590-3517-4070-917B-1E63DFD08DCB}"/>
              </a:ext>
            </a:extLst>
          </p:cNvPr>
          <p:cNvPicPr>
            <a:picLocks noChangeAspect="1"/>
          </p:cNvPicPr>
          <p:nvPr/>
        </p:nvPicPr>
        <p:blipFill>
          <a:blip r:embed="rId9"/>
          <a:stretch>
            <a:fillRect/>
          </a:stretch>
        </p:blipFill>
        <p:spPr>
          <a:xfrm>
            <a:off x="11130845" y="3340"/>
            <a:ext cx="1059273" cy="623615"/>
          </a:xfrm>
          <a:prstGeom prst="rect">
            <a:avLst/>
          </a:prstGeom>
        </p:spPr>
      </p:pic>
    </p:spTree>
    <p:extLst>
      <p:ext uri="{BB962C8B-B14F-4D97-AF65-F5344CB8AC3E}">
        <p14:creationId xmlns:p14="http://schemas.microsoft.com/office/powerpoint/2010/main" val="31464598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0">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 name="Oval 12">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14">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3" name="Picture 16">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re 1">
            <a:extLst>
              <a:ext uri="{FF2B5EF4-FFF2-40B4-BE49-F238E27FC236}">
                <a16:creationId xmlns:a16="http://schemas.microsoft.com/office/drawing/2014/main" id="{42276DA9-CFA9-930E-E217-31BD69D6F8F5}"/>
              </a:ext>
            </a:extLst>
          </p:cNvPr>
          <p:cNvSpPr>
            <a:spLocks noGrp="1"/>
          </p:cNvSpPr>
          <p:nvPr>
            <p:ph type="title"/>
          </p:nvPr>
        </p:nvSpPr>
        <p:spPr>
          <a:xfrm>
            <a:off x="219308" y="1183524"/>
            <a:ext cx="11760712" cy="2993919"/>
          </a:xfrm>
        </p:spPr>
        <p:txBody>
          <a:bodyPr vert="horz" lIns="91440" tIns="45720" rIns="91440" bIns="45720" rtlCol="0" anchor="b">
            <a:noAutofit/>
          </a:bodyPr>
          <a:lstStyle/>
          <a:p>
            <a:pPr>
              <a:lnSpc>
                <a:spcPct val="90000"/>
              </a:lnSpc>
            </a:pPr>
            <a:r>
              <a:rPr lang="en-US" sz="2400" dirty="0" err="1">
                <a:ea typeface="+mj-lt"/>
                <a:cs typeface="+mj-lt"/>
              </a:rPr>
              <a:t>L'agence</a:t>
            </a:r>
            <a:r>
              <a:rPr lang="en-US" sz="2400" dirty="0">
                <a:ea typeface="+mj-lt"/>
                <a:cs typeface="+mj-lt"/>
              </a:rPr>
              <a:t> </a:t>
            </a:r>
            <a:r>
              <a:rPr lang="en-US" sz="2400" dirty="0" err="1">
                <a:ea typeface="+mj-lt"/>
                <a:cs typeface="+mj-lt"/>
              </a:rPr>
              <a:t>Santé</a:t>
            </a:r>
            <a:r>
              <a:rPr lang="en-US" sz="2400" dirty="0">
                <a:ea typeface="+mj-lt"/>
                <a:cs typeface="+mj-lt"/>
              </a:rPr>
              <a:t> </a:t>
            </a:r>
            <a:r>
              <a:rPr lang="en-US" sz="2400" dirty="0" err="1">
                <a:ea typeface="+mj-lt"/>
                <a:cs typeface="+mj-lt"/>
              </a:rPr>
              <a:t>publique</a:t>
            </a:r>
            <a:r>
              <a:rPr lang="en-US" sz="2400" dirty="0">
                <a:ea typeface="+mj-lt"/>
                <a:cs typeface="+mj-lt"/>
              </a:rPr>
              <a:t> France </a:t>
            </a:r>
            <a:r>
              <a:rPr lang="en-US" sz="2400" dirty="0" err="1">
                <a:ea typeface="+mj-lt"/>
                <a:cs typeface="+mj-lt"/>
              </a:rPr>
              <a:t>souhaite</a:t>
            </a:r>
            <a:r>
              <a:rPr lang="en-US" sz="2400" dirty="0">
                <a:ea typeface="+mj-lt"/>
                <a:cs typeface="+mj-lt"/>
              </a:rPr>
              <a:t> </a:t>
            </a:r>
            <a:r>
              <a:rPr lang="en-US" sz="2400" dirty="0" err="1">
                <a:ea typeface="+mj-lt"/>
                <a:cs typeface="+mj-lt"/>
              </a:rPr>
              <a:t>améliorer</a:t>
            </a:r>
            <a:r>
              <a:rPr lang="en-US" sz="2400" dirty="0">
                <a:ea typeface="+mj-lt"/>
                <a:cs typeface="+mj-lt"/>
              </a:rPr>
              <a:t> </a:t>
            </a:r>
            <a:r>
              <a:rPr lang="en-US" sz="2400" dirty="0" err="1">
                <a:ea typeface="+mj-lt"/>
                <a:cs typeface="+mj-lt"/>
              </a:rPr>
              <a:t>sa</a:t>
            </a:r>
            <a:r>
              <a:rPr lang="en-US" sz="2400" dirty="0">
                <a:ea typeface="+mj-lt"/>
                <a:cs typeface="+mj-lt"/>
              </a:rPr>
              <a:t> base de données Open Food Facts. Elle nous a </a:t>
            </a:r>
            <a:r>
              <a:rPr lang="en-US" sz="2400" dirty="0" err="1">
                <a:ea typeface="+mj-lt"/>
                <a:cs typeface="+mj-lt"/>
              </a:rPr>
              <a:t>confié</a:t>
            </a:r>
            <a:r>
              <a:rPr lang="en-US" sz="2400" dirty="0">
                <a:ea typeface="+mj-lt"/>
                <a:cs typeface="+mj-lt"/>
              </a:rPr>
              <a:t> la </a:t>
            </a:r>
            <a:r>
              <a:rPr lang="en-US" sz="2400" dirty="0" err="1">
                <a:ea typeface="+mj-lt"/>
                <a:cs typeface="+mj-lt"/>
              </a:rPr>
              <a:t>création</a:t>
            </a:r>
            <a:r>
              <a:rPr lang="en-US" sz="2400" dirty="0">
                <a:ea typeface="+mj-lt"/>
                <a:cs typeface="+mj-lt"/>
              </a:rPr>
              <a:t> d'un </a:t>
            </a:r>
            <a:r>
              <a:rPr lang="en-US" sz="2400" dirty="0" err="1">
                <a:ea typeface="+mj-lt"/>
                <a:cs typeface="+mj-lt"/>
              </a:rPr>
              <a:t>système</a:t>
            </a:r>
            <a:r>
              <a:rPr lang="en-US" sz="2400" dirty="0">
                <a:ea typeface="+mj-lt"/>
                <a:cs typeface="+mj-lt"/>
              </a:rPr>
              <a:t> de suggestion </a:t>
            </a:r>
            <a:r>
              <a:rPr lang="en-US" sz="2400" dirty="0" err="1">
                <a:ea typeface="+mj-lt"/>
                <a:cs typeface="+mj-lt"/>
              </a:rPr>
              <a:t>ou</a:t>
            </a:r>
            <a:r>
              <a:rPr lang="en-US" sz="2400" dirty="0">
                <a:ea typeface="+mj-lt"/>
                <a:cs typeface="+mj-lt"/>
              </a:rPr>
              <a:t> </a:t>
            </a:r>
            <a:r>
              <a:rPr lang="en-US" sz="2400" dirty="0" err="1">
                <a:ea typeface="+mj-lt"/>
                <a:cs typeface="+mj-lt"/>
              </a:rPr>
              <a:t>d'auto-complétion</a:t>
            </a:r>
            <a:r>
              <a:rPr lang="en-US" sz="2400" dirty="0">
                <a:ea typeface="+mj-lt"/>
                <a:cs typeface="+mj-lt"/>
              </a:rPr>
              <a:t> pour aider les </a:t>
            </a:r>
            <a:r>
              <a:rPr lang="en-US" sz="2400" dirty="0" err="1">
                <a:ea typeface="+mj-lt"/>
                <a:cs typeface="+mj-lt"/>
              </a:rPr>
              <a:t>usagers</a:t>
            </a:r>
            <a:r>
              <a:rPr lang="en-US" sz="2400" dirty="0">
                <a:ea typeface="+mj-lt"/>
                <a:cs typeface="+mj-lt"/>
              </a:rPr>
              <a:t> à </a:t>
            </a:r>
            <a:r>
              <a:rPr lang="en-US" sz="2400" dirty="0" err="1">
                <a:ea typeface="+mj-lt"/>
                <a:cs typeface="+mj-lt"/>
              </a:rPr>
              <a:t>remplir</a:t>
            </a:r>
            <a:r>
              <a:rPr lang="en-US" sz="2400" dirty="0">
                <a:ea typeface="+mj-lt"/>
                <a:cs typeface="+mj-lt"/>
              </a:rPr>
              <a:t> la base de données </a:t>
            </a:r>
            <a:r>
              <a:rPr lang="en-US" sz="2400" dirty="0" err="1">
                <a:ea typeface="+mj-lt"/>
                <a:cs typeface="+mj-lt"/>
              </a:rPr>
              <a:t>en</a:t>
            </a:r>
            <a:r>
              <a:rPr lang="en-US" sz="2400" dirty="0">
                <a:ea typeface="+mj-lt"/>
                <a:cs typeface="+mj-lt"/>
              </a:rPr>
              <a:t> </a:t>
            </a:r>
            <a:r>
              <a:rPr lang="en-US" sz="2400" dirty="0" err="1">
                <a:ea typeface="+mj-lt"/>
                <a:cs typeface="+mj-lt"/>
              </a:rPr>
              <a:t>réduisant</a:t>
            </a:r>
            <a:r>
              <a:rPr lang="en-US" sz="2400" dirty="0">
                <a:ea typeface="+mj-lt"/>
                <a:cs typeface="+mj-lt"/>
              </a:rPr>
              <a:t> les </a:t>
            </a:r>
            <a:r>
              <a:rPr lang="en-US" sz="2400" dirty="0" err="1">
                <a:ea typeface="+mj-lt"/>
                <a:cs typeface="+mj-lt"/>
              </a:rPr>
              <a:t>erreurs</a:t>
            </a:r>
            <a:r>
              <a:rPr lang="en-US" sz="2400" dirty="0">
                <a:ea typeface="+mj-lt"/>
                <a:cs typeface="+mj-lt"/>
              </a:rPr>
              <a:t> de </a:t>
            </a:r>
            <a:r>
              <a:rPr lang="en-US" sz="2400" dirty="0" err="1">
                <a:ea typeface="+mj-lt"/>
                <a:cs typeface="+mj-lt"/>
              </a:rPr>
              <a:t>saisie</a:t>
            </a:r>
            <a:r>
              <a:rPr lang="en-US" sz="2400" dirty="0">
                <a:ea typeface="+mj-lt"/>
                <a:cs typeface="+mj-lt"/>
              </a:rPr>
              <a:t>.</a:t>
            </a:r>
            <a:br>
              <a:rPr lang="en-US" sz="2400" dirty="0"/>
            </a:br>
            <a:br>
              <a:rPr lang="en-US" sz="2400" dirty="0"/>
            </a:br>
            <a:r>
              <a:rPr lang="en-US" sz="2400" dirty="0" err="1"/>
              <a:t>J'ai</a:t>
            </a:r>
            <a:r>
              <a:rPr lang="en-US" sz="2400" dirty="0"/>
              <a:t> </a:t>
            </a:r>
            <a:r>
              <a:rPr lang="en-US" sz="2400" dirty="0" err="1"/>
              <a:t>été</a:t>
            </a:r>
            <a:r>
              <a:rPr lang="en-US" sz="2400" dirty="0"/>
              <a:t> chargé </a:t>
            </a:r>
            <a:r>
              <a:rPr lang="en-US" sz="2400" dirty="0">
                <a:ea typeface="+mj-lt"/>
                <a:cs typeface="+mj-lt"/>
              </a:rPr>
              <a:t>du </a:t>
            </a:r>
            <a:r>
              <a:rPr lang="en-US" sz="2400" dirty="0" err="1">
                <a:ea typeface="+mj-lt"/>
                <a:cs typeface="+mj-lt"/>
              </a:rPr>
              <a:t>nettoyage</a:t>
            </a:r>
            <a:r>
              <a:rPr lang="en-US" sz="2400" dirty="0">
                <a:ea typeface="+mj-lt"/>
                <a:cs typeface="+mj-lt"/>
              </a:rPr>
              <a:t> et de </a:t>
            </a:r>
            <a:r>
              <a:rPr lang="en-US" sz="2400" dirty="0" err="1">
                <a:ea typeface="+mj-lt"/>
                <a:cs typeface="+mj-lt"/>
              </a:rPr>
              <a:t>l'exploration</a:t>
            </a:r>
            <a:r>
              <a:rPr lang="en-US" sz="2400" dirty="0">
                <a:ea typeface="+mj-lt"/>
                <a:cs typeface="+mj-lt"/>
              </a:rPr>
              <a:t> des données, </a:t>
            </a:r>
            <a:r>
              <a:rPr lang="en-US" sz="2400" dirty="0" err="1">
                <a:ea typeface="+mj-lt"/>
                <a:cs typeface="+mj-lt"/>
              </a:rPr>
              <a:t>afin</a:t>
            </a:r>
            <a:r>
              <a:rPr lang="en-US" sz="2400" dirty="0">
                <a:ea typeface="+mj-lt"/>
                <a:cs typeface="+mj-lt"/>
              </a:rPr>
              <a:t> de </a:t>
            </a:r>
            <a:r>
              <a:rPr lang="en-US" sz="2400" dirty="0" err="1">
                <a:ea typeface="+mj-lt"/>
                <a:cs typeface="+mj-lt"/>
              </a:rPr>
              <a:t>déterminer</a:t>
            </a:r>
            <a:r>
              <a:rPr lang="en-US" sz="2400" dirty="0">
                <a:ea typeface="+mj-lt"/>
                <a:cs typeface="+mj-lt"/>
              </a:rPr>
              <a:t> la </a:t>
            </a:r>
            <a:r>
              <a:rPr lang="en-US" sz="2400" dirty="0" err="1">
                <a:ea typeface="+mj-lt"/>
                <a:cs typeface="+mj-lt"/>
              </a:rPr>
              <a:t>faisabilité</a:t>
            </a:r>
            <a:r>
              <a:rPr lang="en-US" sz="2400" dirty="0">
                <a:ea typeface="+mj-lt"/>
                <a:cs typeface="+mj-lt"/>
              </a:rPr>
              <a:t> de </a:t>
            </a:r>
            <a:r>
              <a:rPr lang="en-US" sz="2400" dirty="0" err="1">
                <a:ea typeface="+mj-lt"/>
                <a:cs typeface="+mj-lt"/>
              </a:rPr>
              <a:t>cette</a:t>
            </a:r>
            <a:r>
              <a:rPr lang="en-US" sz="2400" dirty="0">
                <a:ea typeface="+mj-lt"/>
                <a:cs typeface="+mj-lt"/>
              </a:rPr>
              <a:t> idée </a:t>
            </a:r>
            <a:r>
              <a:rPr lang="en-US" sz="2400" dirty="0" err="1">
                <a:ea typeface="+mj-lt"/>
                <a:cs typeface="+mj-lt"/>
              </a:rPr>
              <a:t>d'application</a:t>
            </a:r>
            <a:r>
              <a:rPr lang="en-US" sz="2400" dirty="0">
                <a:ea typeface="+mj-lt"/>
                <a:cs typeface="+mj-lt"/>
              </a:rPr>
              <a:t>.</a:t>
            </a:r>
            <a:endParaRPr lang="en-US" sz="2400" dirty="0"/>
          </a:p>
        </p:txBody>
      </p:sp>
      <p:sp>
        <p:nvSpPr>
          <p:cNvPr id="5" name="ZoneTexte 4">
            <a:extLst>
              <a:ext uri="{FF2B5EF4-FFF2-40B4-BE49-F238E27FC236}">
                <a16:creationId xmlns:a16="http://schemas.microsoft.com/office/drawing/2014/main" id="{F75B63B3-CDB6-DDCF-56DB-FFB30B51CAF9}"/>
              </a:ext>
            </a:extLst>
          </p:cNvPr>
          <p:cNvSpPr txBox="1"/>
          <p:nvPr/>
        </p:nvSpPr>
        <p:spPr>
          <a:xfrm>
            <a:off x="11127058" y="50181"/>
            <a:ext cx="118203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000" b="1" cap="all">
              <a:solidFill>
                <a:srgbClr val="EBEBEB"/>
              </a:solidFill>
            </a:endParaRPr>
          </a:p>
        </p:txBody>
      </p:sp>
      <p:sp>
        <p:nvSpPr>
          <p:cNvPr id="7" name="ZoneTexte 6">
            <a:extLst>
              <a:ext uri="{FF2B5EF4-FFF2-40B4-BE49-F238E27FC236}">
                <a16:creationId xmlns:a16="http://schemas.microsoft.com/office/drawing/2014/main" id="{AFD2B86C-5B51-B297-304F-4CC8081DD6EB}"/>
              </a:ext>
            </a:extLst>
          </p:cNvPr>
          <p:cNvSpPr txBox="1"/>
          <p:nvPr/>
        </p:nvSpPr>
        <p:spPr>
          <a:xfrm>
            <a:off x="216371" y="423333"/>
            <a:ext cx="431088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t>RAPPEL DE LA PROBLEMATIQUE</a:t>
            </a:r>
          </a:p>
        </p:txBody>
      </p:sp>
      <p:pic>
        <p:nvPicPr>
          <p:cNvPr id="6" name="Image 5" descr="Santé Publique France - Vista">
            <a:extLst>
              <a:ext uri="{FF2B5EF4-FFF2-40B4-BE49-F238E27FC236}">
                <a16:creationId xmlns:a16="http://schemas.microsoft.com/office/drawing/2014/main" id="{600995D8-BCD6-F7B9-198B-5E65CA5ED5F2}"/>
              </a:ext>
            </a:extLst>
          </p:cNvPr>
          <p:cNvPicPr>
            <a:picLocks noChangeAspect="1"/>
          </p:cNvPicPr>
          <p:nvPr/>
        </p:nvPicPr>
        <p:blipFill>
          <a:blip r:embed="rId7"/>
          <a:stretch>
            <a:fillRect/>
          </a:stretch>
        </p:blipFill>
        <p:spPr>
          <a:xfrm>
            <a:off x="11130845" y="3340"/>
            <a:ext cx="1059273" cy="623615"/>
          </a:xfrm>
          <a:prstGeom prst="rect">
            <a:avLst/>
          </a:prstGeom>
        </p:spPr>
      </p:pic>
    </p:spTree>
    <p:extLst>
      <p:ext uri="{BB962C8B-B14F-4D97-AF65-F5344CB8AC3E}">
        <p14:creationId xmlns:p14="http://schemas.microsoft.com/office/powerpoint/2010/main" val="33018162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372BEA34-C888-1283-4FBD-00FFD4336E2C}"/>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765FD81C-8C84-57E4-C4E4-A5EB69019E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0">
            <a:extLst>
              <a:ext uri="{FF2B5EF4-FFF2-40B4-BE49-F238E27FC236}">
                <a16:creationId xmlns:a16="http://schemas.microsoft.com/office/drawing/2014/main" id="{7682EF64-E154-2A60-F3B9-6A2BC30139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 name="Oval 12">
            <a:extLst>
              <a:ext uri="{FF2B5EF4-FFF2-40B4-BE49-F238E27FC236}">
                <a16:creationId xmlns:a16="http://schemas.microsoft.com/office/drawing/2014/main" id="{11E680B1-832C-84C3-DF9E-0A940E2E65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14">
            <a:extLst>
              <a:ext uri="{FF2B5EF4-FFF2-40B4-BE49-F238E27FC236}">
                <a16:creationId xmlns:a16="http://schemas.microsoft.com/office/drawing/2014/main" id="{5562589F-9CBE-CEB4-ADB5-A6F2C1DE10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3" name="Picture 16">
            <a:extLst>
              <a:ext uri="{FF2B5EF4-FFF2-40B4-BE49-F238E27FC236}">
                <a16:creationId xmlns:a16="http://schemas.microsoft.com/office/drawing/2014/main" id="{608247ED-E350-FE89-B027-D44EE6847C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15E1B642-054A-B2EF-0C76-98A7299D9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re 1">
            <a:extLst>
              <a:ext uri="{FF2B5EF4-FFF2-40B4-BE49-F238E27FC236}">
                <a16:creationId xmlns:a16="http://schemas.microsoft.com/office/drawing/2014/main" id="{3CCA1DFD-7BD0-EA4E-C1DF-F639909F9599}"/>
              </a:ext>
            </a:extLst>
          </p:cNvPr>
          <p:cNvSpPr>
            <a:spLocks noGrp="1"/>
          </p:cNvSpPr>
          <p:nvPr>
            <p:ph type="title"/>
          </p:nvPr>
        </p:nvSpPr>
        <p:spPr>
          <a:xfrm>
            <a:off x="144967" y="1136946"/>
            <a:ext cx="11854786" cy="1818221"/>
          </a:xfrm>
        </p:spPr>
        <p:txBody>
          <a:bodyPr vert="horz" lIns="91440" tIns="45720" rIns="91440" bIns="45720" rtlCol="0" anchor="b">
            <a:noAutofit/>
          </a:bodyPr>
          <a:lstStyle/>
          <a:p>
            <a:r>
              <a:rPr lang="en-US" sz="2000" dirty="0">
                <a:ea typeface="+mj-lt"/>
                <a:cs typeface="+mj-lt"/>
              </a:rPr>
              <a:t>- Une </a:t>
            </a:r>
            <a:r>
              <a:rPr lang="en-US" sz="2000" dirty="0" err="1">
                <a:ea typeface="+mj-lt"/>
                <a:cs typeface="+mj-lt"/>
              </a:rPr>
              <a:t>majorité</a:t>
            </a:r>
            <a:r>
              <a:rPr lang="en-US" sz="2000" dirty="0">
                <a:ea typeface="+mj-lt"/>
                <a:cs typeface="+mj-lt"/>
              </a:rPr>
              <a:t> de </a:t>
            </a:r>
            <a:r>
              <a:rPr lang="en-US" sz="2000" dirty="0" err="1">
                <a:ea typeface="+mj-lt"/>
                <a:cs typeface="+mj-lt"/>
              </a:rPr>
              <a:t>produits</a:t>
            </a:r>
            <a:r>
              <a:rPr lang="en-US" sz="2000" dirty="0">
                <a:ea typeface="+mj-lt"/>
                <a:cs typeface="+mj-lt"/>
              </a:rPr>
              <a:t> de type pommes de terre et </a:t>
            </a:r>
            <a:r>
              <a:rPr lang="en-US" sz="2000" dirty="0" err="1">
                <a:ea typeface="+mj-lt"/>
                <a:cs typeface="+mj-lt"/>
              </a:rPr>
              <a:t>céréales</a:t>
            </a:r>
            <a:r>
              <a:rPr lang="en-US" sz="2000" dirty="0">
                <a:ea typeface="+mj-lt"/>
                <a:cs typeface="+mj-lt"/>
              </a:rPr>
              <a:t> dans le cluster 0</a:t>
            </a:r>
            <a:endParaRPr lang="fr-FR" sz="2000" dirty="0"/>
          </a:p>
          <a:p>
            <a:r>
              <a:rPr lang="en-US" sz="2000" dirty="0">
                <a:ea typeface="+mj-lt"/>
                <a:cs typeface="+mj-lt"/>
              </a:rPr>
              <a:t>- Les </a:t>
            </a:r>
            <a:r>
              <a:rPr lang="en-US" sz="2000" dirty="0" err="1">
                <a:ea typeface="+mj-lt"/>
                <a:cs typeface="+mj-lt"/>
              </a:rPr>
              <a:t>produits</a:t>
            </a:r>
            <a:r>
              <a:rPr lang="en-US" sz="2000" dirty="0">
                <a:ea typeface="+mj-lt"/>
                <a:cs typeface="+mj-lt"/>
              </a:rPr>
              <a:t> de </a:t>
            </a:r>
            <a:r>
              <a:rPr lang="en-US" sz="2000" dirty="0" err="1">
                <a:ea typeface="+mj-lt"/>
                <a:cs typeface="+mj-lt"/>
              </a:rPr>
              <a:t>nutri</a:t>
            </a:r>
            <a:r>
              <a:rPr lang="en-US" sz="2000" dirty="0">
                <a:ea typeface="+mj-lt"/>
                <a:cs typeface="+mj-lt"/>
              </a:rPr>
              <a:t>-grade a, b et c dans le cluster 1</a:t>
            </a:r>
            <a:endParaRPr lang="en-US" sz="2000" dirty="0"/>
          </a:p>
          <a:p>
            <a:r>
              <a:rPr lang="en-US" sz="2000" dirty="0">
                <a:ea typeface="+mj-lt"/>
                <a:cs typeface="+mj-lt"/>
              </a:rPr>
              <a:t>- Les </a:t>
            </a:r>
            <a:r>
              <a:rPr lang="en-US" sz="2000" dirty="0" err="1">
                <a:ea typeface="+mj-lt"/>
                <a:cs typeface="+mj-lt"/>
              </a:rPr>
              <a:t>produits</a:t>
            </a:r>
            <a:r>
              <a:rPr lang="en-US" sz="2000" dirty="0">
                <a:ea typeface="+mj-lt"/>
                <a:cs typeface="+mj-lt"/>
              </a:rPr>
              <a:t> </a:t>
            </a:r>
            <a:r>
              <a:rPr lang="en-US" sz="2000" dirty="0" err="1">
                <a:ea typeface="+mj-lt"/>
                <a:cs typeface="+mj-lt"/>
              </a:rPr>
              <a:t>laitiers</a:t>
            </a:r>
            <a:r>
              <a:rPr lang="en-US" sz="2000" dirty="0">
                <a:ea typeface="+mj-lt"/>
                <a:cs typeface="+mj-lt"/>
              </a:rPr>
              <a:t> et </a:t>
            </a:r>
            <a:r>
              <a:rPr lang="en-US" sz="2000" dirty="0" err="1">
                <a:ea typeface="+mj-lt"/>
                <a:cs typeface="+mj-lt"/>
              </a:rPr>
              <a:t>viandes</a:t>
            </a:r>
            <a:r>
              <a:rPr lang="en-US" sz="2000" dirty="0">
                <a:ea typeface="+mj-lt"/>
                <a:cs typeface="+mj-lt"/>
              </a:rPr>
              <a:t> dans le cluster 2</a:t>
            </a:r>
            <a:endParaRPr lang="en-US" sz="2000" dirty="0"/>
          </a:p>
          <a:p>
            <a:r>
              <a:rPr lang="en-US" sz="2000" dirty="0">
                <a:ea typeface="+mj-lt"/>
                <a:cs typeface="+mj-lt"/>
              </a:rPr>
              <a:t>- Les </a:t>
            </a:r>
            <a:r>
              <a:rPr lang="en-US" sz="2000" dirty="0" err="1">
                <a:ea typeface="+mj-lt"/>
                <a:cs typeface="+mj-lt"/>
              </a:rPr>
              <a:t>produits</a:t>
            </a:r>
            <a:r>
              <a:rPr lang="en-US" sz="2000" dirty="0">
                <a:ea typeface="+mj-lt"/>
                <a:cs typeface="+mj-lt"/>
              </a:rPr>
              <a:t> de </a:t>
            </a:r>
            <a:r>
              <a:rPr lang="en-US" sz="2000" dirty="0" err="1">
                <a:ea typeface="+mj-lt"/>
                <a:cs typeface="+mj-lt"/>
              </a:rPr>
              <a:t>nutri</a:t>
            </a:r>
            <a:r>
              <a:rPr lang="en-US" sz="2000" dirty="0">
                <a:ea typeface="+mj-lt"/>
                <a:cs typeface="+mj-lt"/>
              </a:rPr>
              <a:t>-grade d et e dans le cluster  3</a:t>
            </a:r>
            <a:endParaRPr lang="en-US" sz="2000" dirty="0"/>
          </a:p>
          <a:p>
            <a:r>
              <a:rPr lang="en-US" sz="2000" dirty="0">
                <a:ea typeface="+mj-lt"/>
                <a:cs typeface="+mj-lt"/>
              </a:rPr>
              <a:t>- Les </a:t>
            </a:r>
            <a:r>
              <a:rPr lang="en-US" sz="2000" dirty="0" err="1">
                <a:ea typeface="+mj-lt"/>
                <a:cs typeface="+mj-lt"/>
              </a:rPr>
              <a:t>produits</a:t>
            </a:r>
            <a:r>
              <a:rPr lang="en-US" sz="2000" dirty="0">
                <a:ea typeface="+mj-lt"/>
                <a:cs typeface="+mj-lt"/>
              </a:rPr>
              <a:t> très gras dans le cluster 4</a:t>
            </a:r>
            <a:endParaRPr lang="en-US" sz="2000" dirty="0"/>
          </a:p>
          <a:p>
            <a:pPr>
              <a:lnSpc>
                <a:spcPct val="90000"/>
              </a:lnSpc>
            </a:pPr>
            <a:r>
              <a:rPr lang="en-US" sz="2000" dirty="0">
                <a:ea typeface="+mj-lt"/>
                <a:cs typeface="+mj-lt"/>
              </a:rPr>
              <a:t>- Les </a:t>
            </a:r>
            <a:r>
              <a:rPr lang="en-US" sz="2000" err="1">
                <a:ea typeface="+mj-lt"/>
                <a:cs typeface="+mj-lt"/>
              </a:rPr>
              <a:t>produits</a:t>
            </a:r>
            <a:r>
              <a:rPr lang="en-US" sz="2000" dirty="0">
                <a:ea typeface="+mj-lt"/>
                <a:cs typeface="+mj-lt"/>
              </a:rPr>
              <a:t> très </a:t>
            </a:r>
            <a:r>
              <a:rPr lang="en-US" sz="2000" err="1">
                <a:ea typeface="+mj-lt"/>
                <a:cs typeface="+mj-lt"/>
              </a:rPr>
              <a:t>salés</a:t>
            </a:r>
            <a:r>
              <a:rPr lang="en-US" sz="2000" dirty="0">
                <a:ea typeface="+mj-lt"/>
                <a:cs typeface="+mj-lt"/>
              </a:rPr>
              <a:t> dans le cluster 5</a:t>
            </a:r>
            <a:endParaRPr lang="en-US" sz="2000" dirty="0"/>
          </a:p>
        </p:txBody>
      </p:sp>
      <p:sp>
        <p:nvSpPr>
          <p:cNvPr id="7" name="ZoneTexte 6">
            <a:extLst>
              <a:ext uri="{FF2B5EF4-FFF2-40B4-BE49-F238E27FC236}">
                <a16:creationId xmlns:a16="http://schemas.microsoft.com/office/drawing/2014/main" id="{E3C80695-5827-4154-E038-D7817E927760}"/>
              </a:ext>
            </a:extLst>
          </p:cNvPr>
          <p:cNvSpPr txBox="1"/>
          <p:nvPr/>
        </p:nvSpPr>
        <p:spPr>
          <a:xfrm>
            <a:off x="216371" y="423333"/>
            <a:ext cx="786069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t>COMPARAISONS AVEC LES NOUVEAUX CLUSTERS</a:t>
            </a:r>
          </a:p>
        </p:txBody>
      </p:sp>
      <p:pic>
        <p:nvPicPr>
          <p:cNvPr id="10" name="Image 9" descr="Santé Publique France - Vista">
            <a:extLst>
              <a:ext uri="{FF2B5EF4-FFF2-40B4-BE49-F238E27FC236}">
                <a16:creationId xmlns:a16="http://schemas.microsoft.com/office/drawing/2014/main" id="{58838100-551D-B94A-8946-542F209AEE27}"/>
              </a:ext>
            </a:extLst>
          </p:cNvPr>
          <p:cNvPicPr>
            <a:picLocks noChangeAspect="1"/>
          </p:cNvPicPr>
          <p:nvPr/>
        </p:nvPicPr>
        <p:blipFill>
          <a:blip r:embed="rId7"/>
          <a:stretch>
            <a:fillRect/>
          </a:stretch>
        </p:blipFill>
        <p:spPr>
          <a:xfrm>
            <a:off x="11130845" y="3340"/>
            <a:ext cx="1059273" cy="623615"/>
          </a:xfrm>
          <a:prstGeom prst="rect">
            <a:avLst/>
          </a:prstGeom>
        </p:spPr>
      </p:pic>
      <p:pic>
        <p:nvPicPr>
          <p:cNvPr id="4" name="Image 3" descr="Une image contenant texte, capture d’écran, carré&#10;&#10;Description générée automatiquement">
            <a:extLst>
              <a:ext uri="{FF2B5EF4-FFF2-40B4-BE49-F238E27FC236}">
                <a16:creationId xmlns:a16="http://schemas.microsoft.com/office/drawing/2014/main" id="{307188DD-C211-9D9F-5300-40DE35EA3181}"/>
              </a:ext>
            </a:extLst>
          </p:cNvPr>
          <p:cNvPicPr>
            <a:picLocks noChangeAspect="1"/>
          </p:cNvPicPr>
          <p:nvPr/>
        </p:nvPicPr>
        <p:blipFill>
          <a:blip r:embed="rId8"/>
          <a:stretch>
            <a:fillRect/>
          </a:stretch>
        </p:blipFill>
        <p:spPr>
          <a:xfrm>
            <a:off x="144699" y="3004903"/>
            <a:ext cx="6305197" cy="3689232"/>
          </a:xfrm>
          <a:prstGeom prst="rect">
            <a:avLst/>
          </a:prstGeom>
        </p:spPr>
      </p:pic>
      <p:pic>
        <p:nvPicPr>
          <p:cNvPr id="5" name="Image 4" descr="Une image contenant texte, capture d’écran, carré, diagramme&#10;&#10;Description générée automatiquement">
            <a:extLst>
              <a:ext uri="{FF2B5EF4-FFF2-40B4-BE49-F238E27FC236}">
                <a16:creationId xmlns:a16="http://schemas.microsoft.com/office/drawing/2014/main" id="{7852CFBE-9706-633E-5DAE-F8DD555AFF1D}"/>
              </a:ext>
            </a:extLst>
          </p:cNvPr>
          <p:cNvPicPr>
            <a:picLocks noChangeAspect="1"/>
          </p:cNvPicPr>
          <p:nvPr/>
        </p:nvPicPr>
        <p:blipFill>
          <a:blip r:embed="rId9"/>
          <a:stretch>
            <a:fillRect/>
          </a:stretch>
        </p:blipFill>
        <p:spPr>
          <a:xfrm>
            <a:off x="6494581" y="3009371"/>
            <a:ext cx="5543433" cy="3699111"/>
          </a:xfrm>
          <a:prstGeom prst="rect">
            <a:avLst/>
          </a:prstGeom>
        </p:spPr>
      </p:pic>
    </p:spTree>
    <p:extLst>
      <p:ext uri="{BB962C8B-B14F-4D97-AF65-F5344CB8AC3E}">
        <p14:creationId xmlns:p14="http://schemas.microsoft.com/office/powerpoint/2010/main" val="13184402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372BEA34-C888-1283-4FBD-00FFD4336E2C}"/>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765FD81C-8C84-57E4-C4E4-A5EB69019E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0">
            <a:extLst>
              <a:ext uri="{FF2B5EF4-FFF2-40B4-BE49-F238E27FC236}">
                <a16:creationId xmlns:a16="http://schemas.microsoft.com/office/drawing/2014/main" id="{7682EF64-E154-2A60-F3B9-6A2BC30139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 name="Oval 12">
            <a:extLst>
              <a:ext uri="{FF2B5EF4-FFF2-40B4-BE49-F238E27FC236}">
                <a16:creationId xmlns:a16="http://schemas.microsoft.com/office/drawing/2014/main" id="{11E680B1-832C-84C3-DF9E-0A940E2E65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14">
            <a:extLst>
              <a:ext uri="{FF2B5EF4-FFF2-40B4-BE49-F238E27FC236}">
                <a16:creationId xmlns:a16="http://schemas.microsoft.com/office/drawing/2014/main" id="{5562589F-9CBE-CEB4-ADB5-A6F2C1DE10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3" name="Picture 16">
            <a:extLst>
              <a:ext uri="{FF2B5EF4-FFF2-40B4-BE49-F238E27FC236}">
                <a16:creationId xmlns:a16="http://schemas.microsoft.com/office/drawing/2014/main" id="{608247ED-E350-FE89-B027-D44EE6847C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15E1B642-054A-B2EF-0C76-98A7299D9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ZoneTexte 6">
            <a:extLst>
              <a:ext uri="{FF2B5EF4-FFF2-40B4-BE49-F238E27FC236}">
                <a16:creationId xmlns:a16="http://schemas.microsoft.com/office/drawing/2014/main" id="{E3C80695-5827-4154-E038-D7817E927760}"/>
              </a:ext>
            </a:extLst>
          </p:cNvPr>
          <p:cNvSpPr txBox="1"/>
          <p:nvPr/>
        </p:nvSpPr>
        <p:spPr>
          <a:xfrm>
            <a:off x="216371" y="423333"/>
            <a:ext cx="786069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t>ANOVA</a:t>
            </a:r>
          </a:p>
        </p:txBody>
      </p:sp>
      <p:pic>
        <p:nvPicPr>
          <p:cNvPr id="10" name="Image 9" descr="Santé Publique France - Vista">
            <a:extLst>
              <a:ext uri="{FF2B5EF4-FFF2-40B4-BE49-F238E27FC236}">
                <a16:creationId xmlns:a16="http://schemas.microsoft.com/office/drawing/2014/main" id="{58838100-551D-B94A-8946-542F209AEE27}"/>
              </a:ext>
            </a:extLst>
          </p:cNvPr>
          <p:cNvPicPr>
            <a:picLocks noChangeAspect="1"/>
          </p:cNvPicPr>
          <p:nvPr/>
        </p:nvPicPr>
        <p:blipFill>
          <a:blip r:embed="rId7"/>
          <a:stretch>
            <a:fillRect/>
          </a:stretch>
        </p:blipFill>
        <p:spPr>
          <a:xfrm>
            <a:off x="11130845" y="3340"/>
            <a:ext cx="1059273" cy="623615"/>
          </a:xfrm>
          <a:prstGeom prst="rect">
            <a:avLst/>
          </a:prstGeom>
        </p:spPr>
      </p:pic>
      <p:pic>
        <p:nvPicPr>
          <p:cNvPr id="3" name="Image 2" descr="Une image contenant texte, diagramme, mots croisés, carré&#10;&#10;Description générée automatiquement">
            <a:extLst>
              <a:ext uri="{FF2B5EF4-FFF2-40B4-BE49-F238E27FC236}">
                <a16:creationId xmlns:a16="http://schemas.microsoft.com/office/drawing/2014/main" id="{7EDF2620-75C9-1D6B-ED80-92ECF5260810}"/>
              </a:ext>
            </a:extLst>
          </p:cNvPr>
          <p:cNvPicPr>
            <a:picLocks noChangeAspect="1"/>
          </p:cNvPicPr>
          <p:nvPr/>
        </p:nvPicPr>
        <p:blipFill>
          <a:blip r:embed="rId8"/>
          <a:stretch>
            <a:fillRect/>
          </a:stretch>
        </p:blipFill>
        <p:spPr>
          <a:xfrm>
            <a:off x="243661" y="1187068"/>
            <a:ext cx="5497377" cy="5608879"/>
          </a:xfrm>
          <a:prstGeom prst="rect">
            <a:avLst/>
          </a:prstGeom>
        </p:spPr>
      </p:pic>
      <p:pic>
        <p:nvPicPr>
          <p:cNvPr id="11" name="Image 10" descr="Une image contenant texte, diagramme, nombre, ligne&#10;&#10;Description générée automatiquement">
            <a:extLst>
              <a:ext uri="{FF2B5EF4-FFF2-40B4-BE49-F238E27FC236}">
                <a16:creationId xmlns:a16="http://schemas.microsoft.com/office/drawing/2014/main" id="{06E071CB-B1B5-6E33-8770-4D1D7F78BE53}"/>
              </a:ext>
            </a:extLst>
          </p:cNvPr>
          <p:cNvPicPr>
            <a:picLocks noChangeAspect="1"/>
          </p:cNvPicPr>
          <p:nvPr/>
        </p:nvPicPr>
        <p:blipFill>
          <a:blip r:embed="rId9"/>
          <a:stretch>
            <a:fillRect/>
          </a:stretch>
        </p:blipFill>
        <p:spPr>
          <a:xfrm>
            <a:off x="6279646" y="1187067"/>
            <a:ext cx="5521589" cy="5608878"/>
          </a:xfrm>
          <a:prstGeom prst="rect">
            <a:avLst/>
          </a:prstGeom>
        </p:spPr>
      </p:pic>
    </p:spTree>
    <p:extLst>
      <p:ext uri="{BB962C8B-B14F-4D97-AF65-F5344CB8AC3E}">
        <p14:creationId xmlns:p14="http://schemas.microsoft.com/office/powerpoint/2010/main" val="19318391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372BEA34-C888-1283-4FBD-00FFD4336E2C}"/>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765FD81C-8C84-57E4-C4E4-A5EB69019E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0">
            <a:extLst>
              <a:ext uri="{FF2B5EF4-FFF2-40B4-BE49-F238E27FC236}">
                <a16:creationId xmlns:a16="http://schemas.microsoft.com/office/drawing/2014/main" id="{7682EF64-E154-2A60-F3B9-6A2BC30139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 name="Oval 12">
            <a:extLst>
              <a:ext uri="{FF2B5EF4-FFF2-40B4-BE49-F238E27FC236}">
                <a16:creationId xmlns:a16="http://schemas.microsoft.com/office/drawing/2014/main" id="{11E680B1-832C-84C3-DF9E-0A940E2E65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14">
            <a:extLst>
              <a:ext uri="{FF2B5EF4-FFF2-40B4-BE49-F238E27FC236}">
                <a16:creationId xmlns:a16="http://schemas.microsoft.com/office/drawing/2014/main" id="{5562589F-9CBE-CEB4-ADB5-A6F2C1DE10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3" name="Picture 16">
            <a:extLst>
              <a:ext uri="{FF2B5EF4-FFF2-40B4-BE49-F238E27FC236}">
                <a16:creationId xmlns:a16="http://schemas.microsoft.com/office/drawing/2014/main" id="{608247ED-E350-FE89-B027-D44EE6847C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15E1B642-054A-B2EF-0C76-98A7299D9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ZoneTexte 6">
            <a:extLst>
              <a:ext uri="{FF2B5EF4-FFF2-40B4-BE49-F238E27FC236}">
                <a16:creationId xmlns:a16="http://schemas.microsoft.com/office/drawing/2014/main" id="{E3C80695-5827-4154-E038-D7817E927760}"/>
              </a:ext>
            </a:extLst>
          </p:cNvPr>
          <p:cNvSpPr txBox="1"/>
          <p:nvPr/>
        </p:nvSpPr>
        <p:spPr>
          <a:xfrm>
            <a:off x="216371" y="423333"/>
            <a:ext cx="786069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t>ANOVA</a:t>
            </a:r>
          </a:p>
        </p:txBody>
      </p:sp>
      <p:pic>
        <p:nvPicPr>
          <p:cNvPr id="2" name="Image 1" descr="Une image contenant texte, diagramme, ligne, nombre&#10;&#10;Description générée automatiquement">
            <a:extLst>
              <a:ext uri="{FF2B5EF4-FFF2-40B4-BE49-F238E27FC236}">
                <a16:creationId xmlns:a16="http://schemas.microsoft.com/office/drawing/2014/main" id="{289318E0-89DA-38BA-0D1F-BBF5F7EC1B0C}"/>
              </a:ext>
            </a:extLst>
          </p:cNvPr>
          <p:cNvPicPr>
            <a:picLocks noChangeAspect="1"/>
          </p:cNvPicPr>
          <p:nvPr/>
        </p:nvPicPr>
        <p:blipFill>
          <a:blip r:embed="rId7"/>
          <a:stretch>
            <a:fillRect/>
          </a:stretch>
        </p:blipFill>
        <p:spPr>
          <a:xfrm>
            <a:off x="213970" y="1068779"/>
            <a:ext cx="5628476" cy="5611092"/>
          </a:xfrm>
          <a:prstGeom prst="rect">
            <a:avLst/>
          </a:prstGeom>
        </p:spPr>
      </p:pic>
      <p:sp>
        <p:nvSpPr>
          <p:cNvPr id="5" name="Titre 1">
            <a:extLst>
              <a:ext uri="{FF2B5EF4-FFF2-40B4-BE49-F238E27FC236}">
                <a16:creationId xmlns:a16="http://schemas.microsoft.com/office/drawing/2014/main" id="{A364B00F-DB74-80C9-91E1-ADB0BE175EF1}"/>
              </a:ext>
            </a:extLst>
          </p:cNvPr>
          <p:cNvSpPr>
            <a:spLocks noGrp="1"/>
          </p:cNvSpPr>
          <p:nvPr>
            <p:ph type="title"/>
          </p:nvPr>
        </p:nvSpPr>
        <p:spPr>
          <a:xfrm>
            <a:off x="5983668" y="1146842"/>
            <a:ext cx="6134837" cy="5529259"/>
          </a:xfrm>
        </p:spPr>
        <p:txBody>
          <a:bodyPr vert="horz" lIns="91440" tIns="45720" rIns="91440" bIns="45720" rtlCol="0" anchor="b">
            <a:noAutofit/>
          </a:bodyPr>
          <a:lstStyle/>
          <a:p>
            <a:r>
              <a:rPr lang="en-US" sz="2000" dirty="0">
                <a:ea typeface="+mj-lt"/>
                <a:cs typeface="+mj-lt"/>
              </a:rPr>
              <a:t>La p-value </a:t>
            </a:r>
            <a:r>
              <a:rPr lang="en-US" sz="2000" err="1">
                <a:ea typeface="+mj-lt"/>
                <a:cs typeface="+mj-lt"/>
              </a:rPr>
              <a:t>nulle</a:t>
            </a:r>
            <a:r>
              <a:rPr lang="en-US" sz="2000" dirty="0">
                <a:ea typeface="+mj-lt"/>
                <a:cs typeface="+mj-lt"/>
              </a:rPr>
              <a:t> dans </a:t>
            </a:r>
            <a:r>
              <a:rPr lang="en-US" sz="2000" err="1">
                <a:ea typeface="+mj-lt"/>
                <a:cs typeface="+mj-lt"/>
              </a:rPr>
              <a:t>tous</a:t>
            </a:r>
            <a:r>
              <a:rPr lang="en-US" sz="2000" dirty="0">
                <a:ea typeface="+mj-lt"/>
                <a:cs typeface="+mj-lt"/>
              </a:rPr>
              <a:t> les </a:t>
            </a:r>
            <a:r>
              <a:rPr lang="en-US" sz="2000" err="1">
                <a:ea typeface="+mj-lt"/>
                <a:cs typeface="+mj-lt"/>
              </a:rPr>
              <a:t>cas</a:t>
            </a:r>
            <a:r>
              <a:rPr lang="en-US" sz="2000" dirty="0">
                <a:ea typeface="+mj-lt"/>
                <a:cs typeface="+mj-lt"/>
              </a:rPr>
              <a:t>, il faut </a:t>
            </a:r>
            <a:r>
              <a:rPr lang="en-US" sz="2000" err="1">
                <a:ea typeface="+mj-lt"/>
                <a:cs typeface="+mj-lt"/>
              </a:rPr>
              <a:t>réfuter</a:t>
            </a:r>
            <a:r>
              <a:rPr lang="en-US" sz="2000" dirty="0">
                <a:ea typeface="+mj-lt"/>
                <a:cs typeface="+mj-lt"/>
              </a:rPr>
              <a:t> H0. Ce qui me </a:t>
            </a:r>
            <a:r>
              <a:rPr lang="en-US" sz="2000" err="1">
                <a:ea typeface="+mj-lt"/>
                <a:cs typeface="+mj-lt"/>
              </a:rPr>
              <a:t>surprend</a:t>
            </a:r>
            <a:r>
              <a:rPr lang="en-US" sz="2000" dirty="0">
                <a:ea typeface="+mj-lt"/>
                <a:cs typeface="+mj-lt"/>
              </a:rPr>
              <a:t> un peu. Voilà </a:t>
            </a:r>
            <a:r>
              <a:rPr lang="en-US" sz="2000" err="1">
                <a:ea typeface="+mj-lt"/>
                <a:cs typeface="+mj-lt"/>
              </a:rPr>
              <a:t>pourquoi</a:t>
            </a:r>
            <a:r>
              <a:rPr lang="en-US" sz="2000" dirty="0">
                <a:ea typeface="+mj-lt"/>
                <a:cs typeface="+mj-lt"/>
              </a:rPr>
              <a:t> </a:t>
            </a:r>
            <a:r>
              <a:rPr lang="en-US" sz="2000" err="1">
                <a:ea typeface="+mj-lt"/>
                <a:cs typeface="+mj-lt"/>
              </a:rPr>
              <a:t>j'ai</a:t>
            </a:r>
            <a:r>
              <a:rPr lang="en-US" sz="2000" dirty="0">
                <a:ea typeface="+mj-lt"/>
                <a:cs typeface="+mj-lt"/>
              </a:rPr>
              <a:t> </a:t>
            </a:r>
            <a:r>
              <a:rPr lang="en-US" sz="2000" err="1">
                <a:ea typeface="+mj-lt"/>
                <a:cs typeface="+mj-lt"/>
              </a:rPr>
              <a:t>également</a:t>
            </a:r>
            <a:r>
              <a:rPr lang="en-US" sz="2000" dirty="0">
                <a:ea typeface="+mj-lt"/>
                <a:cs typeface="+mj-lt"/>
              </a:rPr>
              <a:t> </a:t>
            </a:r>
            <a:r>
              <a:rPr lang="en-US" sz="2000" err="1">
                <a:ea typeface="+mj-lt"/>
                <a:cs typeface="+mj-lt"/>
              </a:rPr>
              <a:t>calculé</a:t>
            </a:r>
            <a:r>
              <a:rPr lang="en-US" sz="2000" dirty="0">
                <a:ea typeface="+mj-lt"/>
                <a:cs typeface="+mj-lt"/>
              </a:rPr>
              <a:t> le rapport de </a:t>
            </a:r>
            <a:r>
              <a:rPr lang="en-US" sz="2000" err="1">
                <a:ea typeface="+mj-lt"/>
                <a:cs typeface="+mj-lt"/>
              </a:rPr>
              <a:t>corrélation</a:t>
            </a:r>
            <a:r>
              <a:rPr lang="en-US" sz="2000" dirty="0">
                <a:ea typeface="+mj-lt"/>
                <a:cs typeface="+mj-lt"/>
              </a:rPr>
              <a:t> </a:t>
            </a:r>
            <a:r>
              <a:rPr lang="en-US" sz="2000" err="1">
                <a:ea typeface="+mj-lt"/>
                <a:cs typeface="+mj-lt"/>
              </a:rPr>
              <a:t>éta</a:t>
            </a:r>
            <a:r>
              <a:rPr lang="en-US" sz="2000" dirty="0">
                <a:ea typeface="+mj-lt"/>
                <a:cs typeface="+mj-lt"/>
              </a:rPr>
              <a:t> </a:t>
            </a:r>
            <a:r>
              <a:rPr lang="en-US" sz="2000" err="1">
                <a:ea typeface="+mj-lt"/>
                <a:cs typeface="+mj-lt"/>
              </a:rPr>
              <a:t>carré</a:t>
            </a:r>
            <a:r>
              <a:rPr lang="en-US" sz="2000" dirty="0">
                <a:ea typeface="+mj-lt"/>
                <a:cs typeface="+mj-lt"/>
              </a:rPr>
              <a:t>.</a:t>
            </a:r>
            <a:br>
              <a:rPr lang="en-US" sz="2000" dirty="0">
                <a:ea typeface="+mj-lt"/>
                <a:cs typeface="+mj-lt"/>
              </a:rPr>
            </a:br>
            <a:br>
              <a:rPr lang="en-US" sz="2000" dirty="0">
                <a:ea typeface="+mj-lt"/>
                <a:cs typeface="+mj-lt"/>
              </a:rPr>
            </a:br>
            <a:r>
              <a:rPr lang="en-US" sz="2000" err="1">
                <a:ea typeface="+mj-lt"/>
                <a:cs typeface="+mj-lt"/>
              </a:rPr>
              <a:t>Ainsi</a:t>
            </a:r>
            <a:r>
              <a:rPr lang="en-US" sz="2000" dirty="0">
                <a:ea typeface="+mj-lt"/>
                <a:cs typeface="+mj-lt"/>
              </a:rPr>
              <a:t>, il </a:t>
            </a:r>
            <a:r>
              <a:rPr lang="en-US" sz="2000" err="1">
                <a:ea typeface="+mj-lt"/>
                <a:cs typeface="+mj-lt"/>
              </a:rPr>
              <a:t>semble</a:t>
            </a:r>
            <a:r>
              <a:rPr lang="en-US" sz="2000" dirty="0">
                <a:ea typeface="+mj-lt"/>
                <a:cs typeface="+mj-lt"/>
              </a:rPr>
              <a:t> </a:t>
            </a:r>
            <a:r>
              <a:rPr lang="en-US" sz="2000" err="1">
                <a:ea typeface="+mj-lt"/>
                <a:cs typeface="+mj-lt"/>
              </a:rPr>
              <a:t>n'y</a:t>
            </a:r>
            <a:r>
              <a:rPr lang="en-US" sz="2000" dirty="0">
                <a:ea typeface="+mj-lt"/>
                <a:cs typeface="+mj-lt"/>
              </a:rPr>
              <a:t> </a:t>
            </a:r>
            <a:r>
              <a:rPr lang="en-US" sz="2000" err="1">
                <a:ea typeface="+mj-lt"/>
                <a:cs typeface="+mj-lt"/>
              </a:rPr>
              <a:t>avoir</a:t>
            </a:r>
            <a:r>
              <a:rPr lang="en-US" sz="2000" dirty="0">
                <a:ea typeface="+mj-lt"/>
                <a:cs typeface="+mj-lt"/>
              </a:rPr>
              <a:t> de </a:t>
            </a:r>
            <a:r>
              <a:rPr lang="en-US" sz="2000" err="1">
                <a:ea typeface="+mj-lt"/>
                <a:cs typeface="+mj-lt"/>
              </a:rPr>
              <a:t>corrélation</a:t>
            </a:r>
            <a:r>
              <a:rPr lang="en-US" sz="2000" dirty="0">
                <a:ea typeface="+mj-lt"/>
                <a:cs typeface="+mj-lt"/>
              </a:rPr>
              <a:t> entre le </a:t>
            </a:r>
            <a:r>
              <a:rPr lang="en-US" sz="2000" err="1">
                <a:ea typeface="+mj-lt"/>
                <a:cs typeface="+mj-lt"/>
              </a:rPr>
              <a:t>nutri</a:t>
            </a:r>
            <a:r>
              <a:rPr lang="en-US" sz="2000" dirty="0">
                <a:ea typeface="+mj-lt"/>
                <a:cs typeface="+mj-lt"/>
              </a:rPr>
              <a:t>-grade et </a:t>
            </a:r>
            <a:r>
              <a:rPr lang="en-US" sz="2000" err="1">
                <a:ea typeface="+mj-lt"/>
                <a:cs typeface="+mj-lt"/>
              </a:rPr>
              <a:t>nos</a:t>
            </a:r>
            <a:r>
              <a:rPr lang="en-US" sz="2000" dirty="0">
                <a:ea typeface="+mj-lt"/>
                <a:cs typeface="+mj-lt"/>
              </a:rPr>
              <a:t> </a:t>
            </a:r>
            <a:r>
              <a:rPr lang="en-US" sz="2000" err="1">
                <a:ea typeface="+mj-lt"/>
                <a:cs typeface="+mj-lt"/>
              </a:rPr>
              <a:t>composantes</a:t>
            </a:r>
            <a:r>
              <a:rPr lang="en-US" sz="2000" dirty="0">
                <a:ea typeface="+mj-lt"/>
                <a:cs typeface="+mj-lt"/>
              </a:rPr>
              <a:t> que sur F1. Sans surprise </a:t>
            </a:r>
            <a:r>
              <a:rPr lang="en-US" sz="2000" err="1">
                <a:ea typeface="+mj-lt"/>
                <a:cs typeface="+mj-lt"/>
              </a:rPr>
              <a:t>puisque</a:t>
            </a:r>
            <a:r>
              <a:rPr lang="en-US" sz="2000" dirty="0">
                <a:ea typeface="+mj-lt"/>
                <a:cs typeface="+mj-lt"/>
              </a:rPr>
              <a:t> F1 </a:t>
            </a:r>
            <a:r>
              <a:rPr lang="en-US" sz="2000" err="1">
                <a:ea typeface="+mj-lt"/>
                <a:cs typeface="+mj-lt"/>
              </a:rPr>
              <a:t>représente</a:t>
            </a:r>
            <a:r>
              <a:rPr lang="en-US" sz="2000" dirty="0">
                <a:ea typeface="+mj-lt"/>
                <a:cs typeface="+mj-lt"/>
              </a:rPr>
              <a:t> </a:t>
            </a:r>
            <a:r>
              <a:rPr lang="en-US" sz="2000" err="1">
                <a:ea typeface="+mj-lt"/>
                <a:cs typeface="+mj-lt"/>
              </a:rPr>
              <a:t>l'énergie</a:t>
            </a:r>
            <a:r>
              <a:rPr lang="en-US" sz="2000" dirty="0">
                <a:ea typeface="+mj-lt"/>
                <a:cs typeface="+mj-lt"/>
              </a:rPr>
              <a:t>, les lipides et le </a:t>
            </a:r>
            <a:r>
              <a:rPr lang="en-US" sz="2000" err="1">
                <a:ea typeface="+mj-lt"/>
                <a:cs typeface="+mj-lt"/>
              </a:rPr>
              <a:t>nutri</a:t>
            </a:r>
            <a:r>
              <a:rPr lang="en-US" sz="2000" dirty="0">
                <a:ea typeface="+mj-lt"/>
                <a:cs typeface="+mj-lt"/>
              </a:rPr>
              <a:t>-score qui </a:t>
            </a:r>
            <a:r>
              <a:rPr lang="en-US" sz="2000" err="1">
                <a:ea typeface="+mj-lt"/>
                <a:cs typeface="+mj-lt"/>
              </a:rPr>
              <a:t>sont</a:t>
            </a:r>
            <a:r>
              <a:rPr lang="en-US" sz="2000" dirty="0">
                <a:ea typeface="+mj-lt"/>
                <a:cs typeface="+mj-lt"/>
              </a:rPr>
              <a:t> déjà </a:t>
            </a:r>
            <a:r>
              <a:rPr lang="en-US" sz="2000" err="1">
                <a:ea typeface="+mj-lt"/>
                <a:cs typeface="+mj-lt"/>
              </a:rPr>
              <a:t>corrélées</a:t>
            </a:r>
            <a:r>
              <a:rPr lang="en-US" sz="2000" dirty="0">
                <a:ea typeface="+mj-lt"/>
                <a:cs typeface="+mj-lt"/>
              </a:rPr>
              <a:t> entre </a:t>
            </a:r>
            <a:r>
              <a:rPr lang="en-US" sz="2000" err="1">
                <a:ea typeface="+mj-lt"/>
                <a:cs typeface="+mj-lt"/>
              </a:rPr>
              <a:t>elles</a:t>
            </a:r>
            <a:r>
              <a:rPr lang="en-US" sz="2000" dirty="0">
                <a:ea typeface="+mj-lt"/>
                <a:cs typeface="+mj-lt"/>
              </a:rPr>
              <a:t>.</a:t>
            </a:r>
            <a:br>
              <a:rPr lang="en-US" sz="2000" dirty="0">
                <a:ea typeface="+mj-lt"/>
                <a:cs typeface="+mj-lt"/>
              </a:rPr>
            </a:br>
            <a:br>
              <a:rPr lang="en-US" sz="2000" dirty="0">
                <a:ea typeface="+mj-lt"/>
                <a:cs typeface="+mj-lt"/>
              </a:rPr>
            </a:br>
            <a:r>
              <a:rPr lang="en-US" sz="2000" dirty="0">
                <a:ea typeface="+mj-lt"/>
                <a:cs typeface="+mj-lt"/>
              </a:rPr>
              <a:t>Il </a:t>
            </a:r>
            <a:r>
              <a:rPr lang="en-US" sz="2000" err="1">
                <a:ea typeface="+mj-lt"/>
                <a:cs typeface="+mj-lt"/>
              </a:rPr>
              <a:t>semble</a:t>
            </a:r>
            <a:r>
              <a:rPr lang="en-US" sz="2000" dirty="0">
                <a:ea typeface="+mj-lt"/>
                <a:cs typeface="+mj-lt"/>
              </a:rPr>
              <a:t> y </a:t>
            </a:r>
            <a:r>
              <a:rPr lang="en-US" sz="2000" err="1">
                <a:ea typeface="+mj-lt"/>
                <a:cs typeface="+mj-lt"/>
              </a:rPr>
              <a:t>avoir</a:t>
            </a:r>
            <a:r>
              <a:rPr lang="en-US" sz="2000" dirty="0">
                <a:ea typeface="+mj-lt"/>
                <a:cs typeface="+mj-lt"/>
              </a:rPr>
              <a:t> </a:t>
            </a:r>
            <a:r>
              <a:rPr lang="en-US" sz="2000" err="1">
                <a:ea typeface="+mj-lt"/>
                <a:cs typeface="+mj-lt"/>
              </a:rPr>
              <a:t>corrélation</a:t>
            </a:r>
            <a:r>
              <a:rPr lang="en-US" sz="2000" dirty="0">
                <a:ea typeface="+mj-lt"/>
                <a:cs typeface="+mj-lt"/>
              </a:rPr>
              <a:t> entre les </a:t>
            </a:r>
            <a:r>
              <a:rPr lang="en-US" sz="2000" err="1">
                <a:ea typeface="+mj-lt"/>
                <a:cs typeface="+mj-lt"/>
              </a:rPr>
              <a:t>catégories</a:t>
            </a:r>
            <a:r>
              <a:rPr lang="en-US" sz="2000" dirty="0">
                <a:ea typeface="+mj-lt"/>
                <a:cs typeface="+mj-lt"/>
              </a:rPr>
              <a:t> et </a:t>
            </a:r>
            <a:r>
              <a:rPr lang="en-US" sz="2000" err="1">
                <a:ea typeface="+mj-lt"/>
                <a:cs typeface="+mj-lt"/>
              </a:rPr>
              <a:t>nos</a:t>
            </a:r>
            <a:r>
              <a:rPr lang="en-US" sz="2000" dirty="0">
                <a:ea typeface="+mj-lt"/>
                <a:cs typeface="+mj-lt"/>
              </a:rPr>
              <a:t> </a:t>
            </a:r>
            <a:r>
              <a:rPr lang="en-US" sz="2000" err="1">
                <a:ea typeface="+mj-lt"/>
                <a:cs typeface="+mj-lt"/>
              </a:rPr>
              <a:t>composantes</a:t>
            </a:r>
            <a:r>
              <a:rPr lang="en-US" sz="2000" dirty="0">
                <a:ea typeface="+mj-lt"/>
                <a:cs typeface="+mj-lt"/>
              </a:rPr>
              <a:t> F1, F2 et dans </a:t>
            </a:r>
            <a:r>
              <a:rPr lang="en-US" sz="2000" err="1">
                <a:ea typeface="+mj-lt"/>
                <a:cs typeface="+mj-lt"/>
              </a:rPr>
              <a:t>une</a:t>
            </a:r>
            <a:r>
              <a:rPr lang="en-US" sz="2000" dirty="0">
                <a:ea typeface="+mj-lt"/>
                <a:cs typeface="+mj-lt"/>
              </a:rPr>
              <a:t> </a:t>
            </a:r>
            <a:r>
              <a:rPr lang="en-US" sz="2000" err="1">
                <a:ea typeface="+mj-lt"/>
                <a:cs typeface="+mj-lt"/>
              </a:rPr>
              <a:t>moindre</a:t>
            </a:r>
            <a:r>
              <a:rPr lang="en-US" sz="2000" dirty="0">
                <a:ea typeface="+mj-lt"/>
                <a:cs typeface="+mj-lt"/>
              </a:rPr>
              <a:t> </a:t>
            </a:r>
            <a:r>
              <a:rPr lang="en-US" sz="2000" err="1">
                <a:ea typeface="+mj-lt"/>
                <a:cs typeface="+mj-lt"/>
              </a:rPr>
              <a:t>mesure</a:t>
            </a:r>
            <a:r>
              <a:rPr lang="en-US" sz="2000" dirty="0">
                <a:ea typeface="+mj-lt"/>
                <a:cs typeface="+mj-lt"/>
              </a:rPr>
              <a:t> F3, </a:t>
            </a:r>
            <a:r>
              <a:rPr lang="en-US" sz="2000" err="1">
                <a:ea typeface="+mj-lt"/>
                <a:cs typeface="+mj-lt"/>
              </a:rPr>
              <a:t>mais</a:t>
            </a:r>
            <a:r>
              <a:rPr lang="en-US" sz="2000" dirty="0">
                <a:ea typeface="+mj-lt"/>
                <a:cs typeface="+mj-lt"/>
              </a:rPr>
              <a:t> </a:t>
            </a:r>
            <a:r>
              <a:rPr lang="en-US" sz="2000" err="1">
                <a:ea typeface="+mj-lt"/>
                <a:cs typeface="+mj-lt"/>
              </a:rPr>
              <a:t>toujours</a:t>
            </a:r>
            <a:r>
              <a:rPr lang="en-US" sz="2000" dirty="0">
                <a:ea typeface="+mj-lt"/>
                <a:cs typeface="+mj-lt"/>
              </a:rPr>
              <a:t> pas sur F4.</a:t>
            </a:r>
            <a:br>
              <a:rPr lang="en-US" sz="2000" dirty="0">
                <a:ea typeface="+mj-lt"/>
                <a:cs typeface="+mj-lt"/>
              </a:rPr>
            </a:br>
            <a:br>
              <a:rPr lang="en-US" sz="2000" dirty="0">
                <a:ea typeface="+mj-lt"/>
                <a:cs typeface="+mj-lt"/>
              </a:rPr>
            </a:br>
            <a:r>
              <a:rPr lang="en-US" sz="2000" dirty="0">
                <a:ea typeface="+mj-lt"/>
                <a:cs typeface="+mj-lt"/>
              </a:rPr>
              <a:t>En revanche, il y a </a:t>
            </a:r>
            <a:r>
              <a:rPr lang="en-US" sz="2000" err="1">
                <a:ea typeface="+mj-lt"/>
                <a:cs typeface="+mj-lt"/>
              </a:rPr>
              <a:t>une</a:t>
            </a:r>
            <a:r>
              <a:rPr lang="en-US" sz="2000" dirty="0">
                <a:ea typeface="+mj-lt"/>
                <a:cs typeface="+mj-lt"/>
              </a:rPr>
              <a:t> forte </a:t>
            </a:r>
            <a:r>
              <a:rPr lang="en-US" sz="2000" err="1">
                <a:ea typeface="+mj-lt"/>
                <a:cs typeface="+mj-lt"/>
              </a:rPr>
              <a:t>corrélation</a:t>
            </a:r>
            <a:r>
              <a:rPr lang="en-US" sz="2000" dirty="0">
                <a:ea typeface="+mj-lt"/>
                <a:cs typeface="+mj-lt"/>
              </a:rPr>
              <a:t> entre </a:t>
            </a:r>
            <a:r>
              <a:rPr lang="en-US" sz="2000" err="1">
                <a:ea typeface="+mj-lt"/>
                <a:cs typeface="+mj-lt"/>
              </a:rPr>
              <a:t>nos</a:t>
            </a:r>
            <a:r>
              <a:rPr lang="en-US" sz="2000" dirty="0">
                <a:ea typeface="+mj-lt"/>
                <a:cs typeface="+mj-lt"/>
              </a:rPr>
              <a:t> nouveaux clusters et les 4 </a:t>
            </a:r>
            <a:r>
              <a:rPr lang="en-US" sz="2000" err="1">
                <a:ea typeface="+mj-lt"/>
                <a:cs typeface="+mj-lt"/>
              </a:rPr>
              <a:t>composantes</a:t>
            </a:r>
            <a:r>
              <a:rPr lang="en-US" sz="2000" dirty="0">
                <a:ea typeface="+mj-lt"/>
                <a:cs typeface="+mj-lt"/>
              </a:rPr>
              <a:t> </a:t>
            </a:r>
            <a:r>
              <a:rPr lang="en-US" sz="2000" err="1">
                <a:ea typeface="+mj-lt"/>
                <a:cs typeface="+mj-lt"/>
              </a:rPr>
              <a:t>principales</a:t>
            </a:r>
            <a:r>
              <a:rPr lang="en-US" sz="2000" dirty="0">
                <a:ea typeface="+mj-lt"/>
                <a:cs typeface="+mj-lt"/>
              </a:rPr>
              <a:t>.</a:t>
            </a:r>
          </a:p>
        </p:txBody>
      </p:sp>
      <p:pic>
        <p:nvPicPr>
          <p:cNvPr id="6" name="Image 5" descr="Santé Publique France - Vista">
            <a:extLst>
              <a:ext uri="{FF2B5EF4-FFF2-40B4-BE49-F238E27FC236}">
                <a16:creationId xmlns:a16="http://schemas.microsoft.com/office/drawing/2014/main" id="{3BE277BA-8520-C5A7-CB4D-BCADFF471151}"/>
              </a:ext>
            </a:extLst>
          </p:cNvPr>
          <p:cNvPicPr>
            <a:picLocks noChangeAspect="1"/>
          </p:cNvPicPr>
          <p:nvPr/>
        </p:nvPicPr>
        <p:blipFill>
          <a:blip r:embed="rId8"/>
          <a:stretch>
            <a:fillRect/>
          </a:stretch>
        </p:blipFill>
        <p:spPr>
          <a:xfrm>
            <a:off x="11124210" y="-2598"/>
            <a:ext cx="1066800" cy="628650"/>
          </a:xfrm>
          <a:prstGeom prst="rect">
            <a:avLst/>
          </a:prstGeom>
        </p:spPr>
      </p:pic>
    </p:spTree>
    <p:extLst>
      <p:ext uri="{BB962C8B-B14F-4D97-AF65-F5344CB8AC3E}">
        <p14:creationId xmlns:p14="http://schemas.microsoft.com/office/powerpoint/2010/main" val="465681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0">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 name="Oval 12">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14">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3" name="Picture 16">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re 1">
            <a:extLst>
              <a:ext uri="{FF2B5EF4-FFF2-40B4-BE49-F238E27FC236}">
                <a16:creationId xmlns:a16="http://schemas.microsoft.com/office/drawing/2014/main" id="{42276DA9-CFA9-930E-E217-31BD69D6F8F5}"/>
              </a:ext>
            </a:extLst>
          </p:cNvPr>
          <p:cNvSpPr>
            <a:spLocks noGrp="1"/>
          </p:cNvSpPr>
          <p:nvPr>
            <p:ph type="title"/>
          </p:nvPr>
        </p:nvSpPr>
        <p:spPr>
          <a:xfrm>
            <a:off x="380673" y="1595901"/>
            <a:ext cx="10667018" cy="3828083"/>
          </a:xfrm>
        </p:spPr>
        <p:txBody>
          <a:bodyPr vert="horz" lIns="91440" tIns="45720" rIns="91440" bIns="45720" rtlCol="0" anchor="b">
            <a:noAutofit/>
          </a:bodyPr>
          <a:lstStyle/>
          <a:p>
            <a:br>
              <a:rPr lang="en-US" sz="2400" dirty="0">
                <a:ea typeface="+mj-lt"/>
                <a:cs typeface="+mj-lt"/>
              </a:rPr>
            </a:br>
            <a:br>
              <a:rPr lang="en-US" sz="2400" dirty="0">
                <a:ea typeface="+mj-lt"/>
                <a:cs typeface="+mj-lt"/>
              </a:rPr>
            </a:br>
            <a:br>
              <a:rPr lang="en-US" sz="2400" dirty="0">
                <a:ea typeface="+mj-lt"/>
                <a:cs typeface="+mj-lt"/>
              </a:rPr>
            </a:br>
            <a:br>
              <a:rPr lang="en-US" sz="2400" dirty="0">
                <a:ea typeface="+mj-lt"/>
                <a:cs typeface="+mj-lt"/>
              </a:rPr>
            </a:br>
            <a:br>
              <a:rPr lang="en-US" sz="2400" dirty="0">
                <a:ea typeface="+mj-lt"/>
                <a:cs typeface="+mj-lt"/>
              </a:rPr>
            </a:br>
            <a:r>
              <a:rPr lang="en-US" sz="2400" dirty="0">
                <a:ea typeface="+mj-lt"/>
                <a:cs typeface="+mj-lt"/>
              </a:rPr>
              <a:t>La classification </a:t>
            </a:r>
            <a:r>
              <a:rPr lang="en-US" sz="2400" dirty="0" err="1">
                <a:ea typeface="+mj-lt"/>
                <a:cs typeface="+mj-lt"/>
              </a:rPr>
              <a:t>nutri</a:t>
            </a:r>
            <a:r>
              <a:rPr lang="en-US" sz="2400" dirty="0">
                <a:ea typeface="+mj-lt"/>
                <a:cs typeface="+mj-lt"/>
              </a:rPr>
              <a:t>-score </a:t>
            </a:r>
            <a:r>
              <a:rPr lang="en-US" sz="2400" dirty="0" err="1">
                <a:ea typeface="+mj-lt"/>
                <a:cs typeface="+mj-lt"/>
              </a:rPr>
              <a:t>est</a:t>
            </a:r>
            <a:r>
              <a:rPr lang="en-US" sz="2400" dirty="0">
                <a:ea typeface="+mj-lt"/>
                <a:cs typeface="+mj-lt"/>
              </a:rPr>
              <a:t> </a:t>
            </a:r>
            <a:r>
              <a:rPr lang="en-US" sz="2400" dirty="0" err="1">
                <a:ea typeface="+mj-lt"/>
                <a:cs typeface="+mj-lt"/>
              </a:rPr>
              <a:t>performante</a:t>
            </a:r>
            <a:r>
              <a:rPr lang="en-US" sz="2400" dirty="0">
                <a:ea typeface="+mj-lt"/>
                <a:cs typeface="+mj-lt"/>
              </a:rPr>
              <a:t> pour identifier les aliments gras et </a:t>
            </a:r>
            <a:r>
              <a:rPr lang="en-US" sz="2400" dirty="0" err="1">
                <a:ea typeface="+mj-lt"/>
                <a:cs typeface="+mj-lt"/>
              </a:rPr>
              <a:t>caloriques</a:t>
            </a:r>
            <a:r>
              <a:rPr lang="en-US" sz="2400" dirty="0">
                <a:ea typeface="+mj-lt"/>
                <a:cs typeface="+mj-lt"/>
              </a:rPr>
              <a:t>, </a:t>
            </a:r>
            <a:r>
              <a:rPr lang="en-US" sz="2400" dirty="0" err="1">
                <a:ea typeface="+mj-lt"/>
                <a:cs typeface="+mj-lt"/>
              </a:rPr>
              <a:t>mais</a:t>
            </a:r>
            <a:r>
              <a:rPr lang="en-US" sz="2400" dirty="0">
                <a:ea typeface="+mj-lt"/>
                <a:cs typeface="+mj-lt"/>
              </a:rPr>
              <a:t> ne fait pas </a:t>
            </a:r>
            <a:r>
              <a:rPr lang="en-US" sz="2400" dirty="0" err="1">
                <a:ea typeface="+mj-lt"/>
                <a:cs typeface="+mj-lt"/>
              </a:rPr>
              <a:t>ou</a:t>
            </a:r>
            <a:r>
              <a:rPr lang="en-US" sz="2400" dirty="0">
                <a:ea typeface="+mj-lt"/>
                <a:cs typeface="+mj-lt"/>
              </a:rPr>
              <a:t> peu de distinction entre les aliments </a:t>
            </a:r>
            <a:r>
              <a:rPr lang="en-US" sz="2400" dirty="0" err="1">
                <a:ea typeface="+mj-lt"/>
                <a:cs typeface="+mj-lt"/>
              </a:rPr>
              <a:t>en</a:t>
            </a:r>
            <a:r>
              <a:rPr lang="en-US" sz="2400" dirty="0">
                <a:ea typeface="+mj-lt"/>
                <a:cs typeface="+mj-lt"/>
              </a:rPr>
              <a:t> </a:t>
            </a:r>
            <a:r>
              <a:rPr lang="en-US" sz="2400" dirty="0" err="1">
                <a:ea typeface="+mj-lt"/>
                <a:cs typeface="+mj-lt"/>
              </a:rPr>
              <a:t>fonction</a:t>
            </a:r>
            <a:r>
              <a:rPr lang="en-US" sz="2400" dirty="0">
                <a:ea typeface="+mj-lt"/>
                <a:cs typeface="+mj-lt"/>
              </a:rPr>
              <a:t> de </a:t>
            </a:r>
            <a:r>
              <a:rPr lang="en-US" sz="2400" dirty="0" err="1">
                <a:ea typeface="+mj-lt"/>
                <a:cs typeface="+mj-lt"/>
              </a:rPr>
              <a:t>leur</a:t>
            </a:r>
            <a:r>
              <a:rPr lang="en-US" sz="2400" dirty="0">
                <a:ea typeface="+mj-lt"/>
                <a:cs typeface="+mj-lt"/>
              </a:rPr>
              <a:t> </a:t>
            </a:r>
            <a:r>
              <a:rPr lang="en-US" sz="2400" dirty="0" err="1">
                <a:ea typeface="+mj-lt"/>
                <a:cs typeface="+mj-lt"/>
              </a:rPr>
              <a:t>taux</a:t>
            </a:r>
            <a:r>
              <a:rPr lang="en-US" sz="2400" dirty="0">
                <a:ea typeface="+mj-lt"/>
                <a:cs typeface="+mj-lt"/>
              </a:rPr>
              <a:t> de </a:t>
            </a:r>
            <a:r>
              <a:rPr lang="en-US" sz="2400" dirty="0" err="1">
                <a:ea typeface="+mj-lt"/>
                <a:cs typeface="+mj-lt"/>
              </a:rPr>
              <a:t>sel</a:t>
            </a:r>
            <a:r>
              <a:rPr lang="en-US" sz="2400" dirty="0">
                <a:ea typeface="+mj-lt"/>
                <a:cs typeface="+mj-lt"/>
              </a:rPr>
              <a:t>, de </a:t>
            </a:r>
            <a:r>
              <a:rPr lang="en-US" sz="2400" dirty="0" err="1">
                <a:ea typeface="+mj-lt"/>
                <a:cs typeface="+mj-lt"/>
              </a:rPr>
              <a:t>glucides</a:t>
            </a:r>
            <a:r>
              <a:rPr lang="en-US" sz="2400" dirty="0">
                <a:ea typeface="+mj-lt"/>
                <a:cs typeface="+mj-lt"/>
              </a:rPr>
              <a:t>, de </a:t>
            </a:r>
            <a:r>
              <a:rPr lang="en-US" sz="2400" dirty="0" err="1">
                <a:ea typeface="+mj-lt"/>
                <a:cs typeface="+mj-lt"/>
              </a:rPr>
              <a:t>protéines</a:t>
            </a:r>
            <a:r>
              <a:rPr lang="en-US" sz="2400" dirty="0">
                <a:ea typeface="+mj-lt"/>
                <a:cs typeface="+mj-lt"/>
              </a:rPr>
              <a:t> </a:t>
            </a:r>
            <a:r>
              <a:rPr lang="en-US" sz="2400" dirty="0" err="1">
                <a:ea typeface="+mj-lt"/>
                <a:cs typeface="+mj-lt"/>
              </a:rPr>
              <a:t>ou</a:t>
            </a:r>
            <a:r>
              <a:rPr lang="en-US" sz="2400" dirty="0">
                <a:ea typeface="+mj-lt"/>
                <a:cs typeface="+mj-lt"/>
              </a:rPr>
              <a:t> de </a:t>
            </a:r>
            <a:r>
              <a:rPr lang="en-US" sz="2400" dirty="0" err="1">
                <a:ea typeface="+mj-lt"/>
                <a:cs typeface="+mj-lt"/>
              </a:rPr>
              <a:t>fibres</a:t>
            </a:r>
            <a:r>
              <a:rPr lang="en-US" sz="2400" dirty="0">
                <a:ea typeface="+mj-lt"/>
                <a:cs typeface="+mj-lt"/>
              </a:rPr>
              <a:t>. Je ne doute pas de son </a:t>
            </a:r>
            <a:r>
              <a:rPr lang="en-US" sz="2400" dirty="0" err="1">
                <a:ea typeface="+mj-lt"/>
                <a:cs typeface="+mj-lt"/>
              </a:rPr>
              <a:t>efficacité</a:t>
            </a:r>
            <a:r>
              <a:rPr lang="en-US" sz="2400" dirty="0">
                <a:ea typeface="+mj-lt"/>
                <a:cs typeface="+mj-lt"/>
              </a:rPr>
              <a:t> pour </a:t>
            </a:r>
            <a:r>
              <a:rPr lang="en-US" sz="2400" dirty="0" err="1">
                <a:ea typeface="+mj-lt"/>
                <a:cs typeface="+mj-lt"/>
              </a:rPr>
              <a:t>départager</a:t>
            </a:r>
            <a:r>
              <a:rPr lang="en-US" sz="2400" dirty="0">
                <a:ea typeface="+mj-lt"/>
                <a:cs typeface="+mj-lt"/>
              </a:rPr>
              <a:t> les aliments </a:t>
            </a:r>
            <a:r>
              <a:rPr lang="en-US" sz="2400" dirty="0" err="1">
                <a:ea typeface="+mj-lt"/>
                <a:cs typeface="+mj-lt"/>
              </a:rPr>
              <a:t>en</a:t>
            </a:r>
            <a:r>
              <a:rPr lang="en-US" sz="2400" dirty="0">
                <a:ea typeface="+mj-lt"/>
                <a:cs typeface="+mj-lt"/>
              </a:rPr>
              <a:t> </a:t>
            </a:r>
            <a:r>
              <a:rPr lang="en-US" sz="2400" dirty="0" err="1">
                <a:ea typeface="+mj-lt"/>
                <a:cs typeface="+mj-lt"/>
              </a:rPr>
              <a:t>terme</a:t>
            </a:r>
            <a:r>
              <a:rPr lang="en-US" sz="2400" dirty="0">
                <a:ea typeface="+mj-lt"/>
                <a:cs typeface="+mj-lt"/>
              </a:rPr>
              <a:t> de </a:t>
            </a:r>
            <a:r>
              <a:rPr lang="en-US" sz="2400" dirty="0" err="1">
                <a:ea typeface="+mj-lt"/>
                <a:cs typeface="+mj-lt"/>
              </a:rPr>
              <a:t>leur</a:t>
            </a:r>
            <a:r>
              <a:rPr lang="en-US" sz="2400" dirty="0">
                <a:ea typeface="+mj-lt"/>
                <a:cs typeface="+mj-lt"/>
              </a:rPr>
              <a:t> </a:t>
            </a:r>
            <a:r>
              <a:rPr lang="en-US" sz="2400" dirty="0" err="1">
                <a:ea typeface="+mj-lt"/>
                <a:cs typeface="+mj-lt"/>
              </a:rPr>
              <a:t>effet</a:t>
            </a:r>
            <a:r>
              <a:rPr lang="en-US" sz="2400" dirty="0">
                <a:ea typeface="+mj-lt"/>
                <a:cs typeface="+mj-lt"/>
              </a:rPr>
              <a:t> sur la </a:t>
            </a:r>
            <a:r>
              <a:rPr lang="en-US" sz="2400" dirty="0" err="1">
                <a:ea typeface="+mj-lt"/>
                <a:cs typeface="+mj-lt"/>
              </a:rPr>
              <a:t>santé</a:t>
            </a:r>
            <a:r>
              <a:rPr lang="en-US" sz="2400" dirty="0">
                <a:ea typeface="+mj-lt"/>
                <a:cs typeface="+mj-lt"/>
              </a:rPr>
              <a:t>, </a:t>
            </a:r>
            <a:r>
              <a:rPr lang="en-US" sz="2400" dirty="0" err="1">
                <a:ea typeface="+mj-lt"/>
                <a:cs typeface="+mj-lt"/>
              </a:rPr>
              <a:t>mais</a:t>
            </a:r>
            <a:r>
              <a:rPr lang="en-US" sz="2400" dirty="0">
                <a:ea typeface="+mj-lt"/>
                <a:cs typeface="+mj-lt"/>
              </a:rPr>
              <a:t> </a:t>
            </a:r>
            <a:r>
              <a:rPr lang="en-US" sz="2400" dirty="0" err="1">
                <a:ea typeface="+mj-lt"/>
                <a:cs typeface="+mj-lt"/>
              </a:rPr>
              <a:t>si</a:t>
            </a:r>
            <a:r>
              <a:rPr lang="en-US" sz="2400" dirty="0">
                <a:ea typeface="+mj-lt"/>
                <a:cs typeface="+mj-lt"/>
              </a:rPr>
              <a:t> on </a:t>
            </a:r>
            <a:r>
              <a:rPr lang="en-US" sz="2400" dirty="0" err="1">
                <a:ea typeface="+mj-lt"/>
                <a:cs typeface="+mj-lt"/>
              </a:rPr>
              <a:t>cherche</a:t>
            </a:r>
            <a:r>
              <a:rPr lang="en-US" sz="2400" dirty="0">
                <a:ea typeface="+mj-lt"/>
                <a:cs typeface="+mj-lt"/>
              </a:rPr>
              <a:t> à </a:t>
            </a:r>
            <a:r>
              <a:rPr lang="en-US" sz="2400" dirty="0" err="1">
                <a:ea typeface="+mj-lt"/>
                <a:cs typeface="+mj-lt"/>
              </a:rPr>
              <a:t>expliquer</a:t>
            </a:r>
            <a:r>
              <a:rPr lang="en-US" sz="2400" dirty="0">
                <a:ea typeface="+mj-lt"/>
                <a:cs typeface="+mj-lt"/>
              </a:rPr>
              <a:t> le jeu de données </a:t>
            </a:r>
            <a:r>
              <a:rPr lang="en-US" sz="2400" dirty="0" err="1">
                <a:ea typeface="+mj-lt"/>
                <a:cs typeface="+mj-lt"/>
              </a:rPr>
              <a:t>en</a:t>
            </a:r>
            <a:r>
              <a:rPr lang="en-US" sz="2400" dirty="0">
                <a:ea typeface="+mj-lt"/>
                <a:cs typeface="+mj-lt"/>
              </a:rPr>
              <a:t> </a:t>
            </a:r>
            <a:r>
              <a:rPr lang="en-US" sz="2400" dirty="0" err="1">
                <a:ea typeface="+mj-lt"/>
                <a:cs typeface="+mj-lt"/>
              </a:rPr>
              <a:t>fonction</a:t>
            </a:r>
            <a:r>
              <a:rPr lang="en-US" sz="2400" dirty="0">
                <a:ea typeface="+mj-lt"/>
                <a:cs typeface="+mj-lt"/>
              </a:rPr>
              <a:t> de </a:t>
            </a:r>
            <a:r>
              <a:rPr lang="en-US" sz="2400" dirty="0" err="1">
                <a:ea typeface="+mj-lt"/>
                <a:cs typeface="+mj-lt"/>
              </a:rPr>
              <a:t>toutes</a:t>
            </a:r>
            <a:r>
              <a:rPr lang="en-US" sz="2400" dirty="0">
                <a:ea typeface="+mj-lt"/>
                <a:cs typeface="+mj-lt"/>
              </a:rPr>
              <a:t> les variables </a:t>
            </a:r>
            <a:r>
              <a:rPr lang="en-US" sz="2400" dirty="0" err="1">
                <a:ea typeface="+mj-lt"/>
                <a:cs typeface="+mj-lt"/>
              </a:rPr>
              <a:t>quantitatives</a:t>
            </a:r>
            <a:r>
              <a:rPr lang="en-US" sz="2400" dirty="0">
                <a:ea typeface="+mj-lt"/>
                <a:cs typeface="+mj-lt"/>
              </a:rPr>
              <a:t>, </a:t>
            </a:r>
            <a:r>
              <a:rPr lang="en-US" sz="2400" dirty="0" err="1">
                <a:ea typeface="+mj-lt"/>
                <a:cs typeface="+mj-lt"/>
              </a:rPr>
              <a:t>cette</a:t>
            </a:r>
            <a:r>
              <a:rPr lang="en-US" sz="2400" dirty="0">
                <a:ea typeface="+mj-lt"/>
                <a:cs typeface="+mj-lt"/>
              </a:rPr>
              <a:t> classification </a:t>
            </a:r>
            <a:r>
              <a:rPr lang="en-US" sz="2400" dirty="0" err="1">
                <a:ea typeface="+mj-lt"/>
                <a:cs typeface="+mj-lt"/>
              </a:rPr>
              <a:t>n'est</a:t>
            </a:r>
            <a:r>
              <a:rPr lang="en-US" sz="2400" dirty="0">
                <a:ea typeface="+mj-lt"/>
                <a:cs typeface="+mj-lt"/>
              </a:rPr>
              <a:t> pas </a:t>
            </a:r>
            <a:r>
              <a:rPr lang="en-US" sz="2400" dirty="0" err="1">
                <a:ea typeface="+mj-lt"/>
                <a:cs typeface="+mj-lt"/>
              </a:rPr>
              <a:t>optimale</a:t>
            </a:r>
            <a:r>
              <a:rPr lang="en-US" sz="2400" dirty="0">
                <a:ea typeface="+mj-lt"/>
                <a:cs typeface="+mj-lt"/>
              </a:rPr>
              <a:t>.</a:t>
            </a:r>
            <a:endParaRPr lang="fr-FR" sz="2400" dirty="0"/>
          </a:p>
          <a:p>
            <a:endParaRPr lang="en-US" sz="2400" dirty="0"/>
          </a:p>
          <a:p>
            <a:r>
              <a:rPr lang="en-US" sz="2400" dirty="0">
                <a:ea typeface="+mj-lt"/>
                <a:cs typeface="+mj-lt"/>
              </a:rPr>
              <a:t>Quoi </a:t>
            </a:r>
            <a:r>
              <a:rPr lang="en-US" sz="2400" dirty="0" err="1">
                <a:ea typeface="+mj-lt"/>
                <a:cs typeface="+mj-lt"/>
              </a:rPr>
              <a:t>qu'il</a:t>
            </a:r>
            <a:r>
              <a:rPr lang="en-US" sz="2400" dirty="0">
                <a:ea typeface="+mj-lt"/>
                <a:cs typeface="+mj-lt"/>
              </a:rPr>
              <a:t> </a:t>
            </a:r>
            <a:r>
              <a:rPr lang="en-US" sz="2400" dirty="0" err="1">
                <a:ea typeface="+mj-lt"/>
                <a:cs typeface="+mj-lt"/>
              </a:rPr>
              <a:t>en</a:t>
            </a:r>
            <a:r>
              <a:rPr lang="en-US" sz="2400" dirty="0">
                <a:ea typeface="+mj-lt"/>
                <a:cs typeface="+mj-lt"/>
              </a:rPr>
              <a:t> </a:t>
            </a:r>
            <a:r>
              <a:rPr lang="en-US" sz="2400" dirty="0" err="1">
                <a:ea typeface="+mj-lt"/>
                <a:cs typeface="+mj-lt"/>
              </a:rPr>
              <a:t>soit</a:t>
            </a:r>
            <a:r>
              <a:rPr lang="en-US" sz="2400" dirty="0">
                <a:ea typeface="+mj-lt"/>
                <a:cs typeface="+mj-lt"/>
              </a:rPr>
              <a:t>, les données </a:t>
            </a:r>
            <a:r>
              <a:rPr lang="en-US" sz="2400" dirty="0" err="1">
                <a:ea typeface="+mj-lt"/>
                <a:cs typeface="+mj-lt"/>
              </a:rPr>
              <a:t>sont</a:t>
            </a:r>
            <a:r>
              <a:rPr lang="en-US" sz="2400" dirty="0">
                <a:ea typeface="+mj-lt"/>
                <a:cs typeface="+mj-lt"/>
              </a:rPr>
              <a:t> </a:t>
            </a:r>
            <a:r>
              <a:rPr lang="en-US" sz="2400" dirty="0" err="1">
                <a:ea typeface="+mj-lt"/>
                <a:cs typeface="+mj-lt"/>
              </a:rPr>
              <a:t>désormais</a:t>
            </a:r>
            <a:r>
              <a:rPr lang="en-US" sz="2400" dirty="0">
                <a:ea typeface="+mj-lt"/>
                <a:cs typeface="+mj-lt"/>
              </a:rPr>
              <a:t> </a:t>
            </a:r>
            <a:r>
              <a:rPr lang="en-US" sz="2400" dirty="0" err="1">
                <a:ea typeface="+mj-lt"/>
                <a:cs typeface="+mj-lt"/>
              </a:rPr>
              <a:t>nettoyées</a:t>
            </a:r>
            <a:r>
              <a:rPr lang="en-US" sz="2400" dirty="0">
                <a:ea typeface="+mj-lt"/>
                <a:cs typeface="+mj-lt"/>
              </a:rPr>
              <a:t> et </a:t>
            </a:r>
            <a:r>
              <a:rPr lang="en-US" sz="2400" dirty="0" err="1">
                <a:ea typeface="+mj-lt"/>
                <a:cs typeface="+mj-lt"/>
              </a:rPr>
              <a:t>prêtes</a:t>
            </a:r>
            <a:r>
              <a:rPr lang="en-US" sz="2400" dirty="0">
                <a:ea typeface="+mj-lt"/>
                <a:cs typeface="+mj-lt"/>
              </a:rPr>
              <a:t> à </a:t>
            </a:r>
            <a:r>
              <a:rPr lang="en-US" sz="2400" dirty="0" err="1">
                <a:ea typeface="+mj-lt"/>
                <a:cs typeface="+mj-lt"/>
              </a:rPr>
              <a:t>l'usage</a:t>
            </a:r>
            <a:r>
              <a:rPr lang="en-US" sz="2400" dirty="0">
                <a:ea typeface="+mj-lt"/>
                <a:cs typeface="+mj-lt"/>
              </a:rPr>
              <a:t> pour </a:t>
            </a:r>
            <a:r>
              <a:rPr lang="en-US" sz="2400" dirty="0" err="1">
                <a:ea typeface="+mj-lt"/>
                <a:cs typeface="+mj-lt"/>
              </a:rPr>
              <a:t>l'application</a:t>
            </a:r>
            <a:r>
              <a:rPr lang="en-US" sz="2400" dirty="0">
                <a:ea typeface="+mj-lt"/>
                <a:cs typeface="+mj-lt"/>
              </a:rPr>
              <a:t> </a:t>
            </a:r>
            <a:r>
              <a:rPr lang="en-US" sz="2400" dirty="0" err="1">
                <a:ea typeface="+mj-lt"/>
                <a:cs typeface="+mj-lt"/>
              </a:rPr>
              <a:t>souhaitée</a:t>
            </a:r>
            <a:r>
              <a:rPr lang="en-US" sz="2400" dirty="0">
                <a:ea typeface="+mj-lt"/>
                <a:cs typeface="+mj-lt"/>
              </a:rPr>
              <a:t>.</a:t>
            </a:r>
          </a:p>
        </p:txBody>
      </p:sp>
      <p:sp>
        <p:nvSpPr>
          <p:cNvPr id="7" name="ZoneTexte 6">
            <a:extLst>
              <a:ext uri="{FF2B5EF4-FFF2-40B4-BE49-F238E27FC236}">
                <a16:creationId xmlns:a16="http://schemas.microsoft.com/office/drawing/2014/main" id="{AFD2B86C-5B51-B297-304F-4CC8081DD6EB}"/>
              </a:ext>
            </a:extLst>
          </p:cNvPr>
          <p:cNvSpPr txBox="1"/>
          <p:nvPr/>
        </p:nvSpPr>
        <p:spPr>
          <a:xfrm>
            <a:off x="216371" y="423333"/>
            <a:ext cx="444029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t>CONCLUSION</a:t>
            </a:r>
          </a:p>
        </p:txBody>
      </p:sp>
      <p:pic>
        <p:nvPicPr>
          <p:cNvPr id="4" name="Image 3" descr="Santé Publique France - Vista">
            <a:extLst>
              <a:ext uri="{FF2B5EF4-FFF2-40B4-BE49-F238E27FC236}">
                <a16:creationId xmlns:a16="http://schemas.microsoft.com/office/drawing/2014/main" id="{D74CB02D-A446-7A37-860C-5715B62BEA0B}"/>
              </a:ext>
            </a:extLst>
          </p:cNvPr>
          <p:cNvPicPr>
            <a:picLocks noChangeAspect="1"/>
          </p:cNvPicPr>
          <p:nvPr/>
        </p:nvPicPr>
        <p:blipFill>
          <a:blip r:embed="rId7"/>
          <a:stretch>
            <a:fillRect/>
          </a:stretch>
        </p:blipFill>
        <p:spPr>
          <a:xfrm>
            <a:off x="11120949" y="3340"/>
            <a:ext cx="1069169" cy="603823"/>
          </a:xfrm>
          <a:prstGeom prst="rect">
            <a:avLst/>
          </a:prstGeom>
        </p:spPr>
      </p:pic>
    </p:spTree>
    <p:extLst>
      <p:ext uri="{BB962C8B-B14F-4D97-AF65-F5344CB8AC3E}">
        <p14:creationId xmlns:p14="http://schemas.microsoft.com/office/powerpoint/2010/main" val="37200401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372BEA34-C888-1283-4FBD-00FFD4336E2C}"/>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765FD81C-8C84-57E4-C4E4-A5EB69019E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0">
            <a:extLst>
              <a:ext uri="{FF2B5EF4-FFF2-40B4-BE49-F238E27FC236}">
                <a16:creationId xmlns:a16="http://schemas.microsoft.com/office/drawing/2014/main" id="{7682EF64-E154-2A60-F3B9-6A2BC30139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 name="Oval 12">
            <a:extLst>
              <a:ext uri="{FF2B5EF4-FFF2-40B4-BE49-F238E27FC236}">
                <a16:creationId xmlns:a16="http://schemas.microsoft.com/office/drawing/2014/main" id="{11E680B1-832C-84C3-DF9E-0A940E2E65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14">
            <a:extLst>
              <a:ext uri="{FF2B5EF4-FFF2-40B4-BE49-F238E27FC236}">
                <a16:creationId xmlns:a16="http://schemas.microsoft.com/office/drawing/2014/main" id="{5562589F-9CBE-CEB4-ADB5-A6F2C1DE10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3" name="Picture 16">
            <a:extLst>
              <a:ext uri="{FF2B5EF4-FFF2-40B4-BE49-F238E27FC236}">
                <a16:creationId xmlns:a16="http://schemas.microsoft.com/office/drawing/2014/main" id="{608247ED-E350-FE89-B027-D44EE6847C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15E1B642-054A-B2EF-0C76-98A7299D9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re 1">
            <a:extLst>
              <a:ext uri="{FF2B5EF4-FFF2-40B4-BE49-F238E27FC236}">
                <a16:creationId xmlns:a16="http://schemas.microsoft.com/office/drawing/2014/main" id="{3CCA1DFD-7BD0-EA4E-C1DF-F639909F9599}"/>
              </a:ext>
            </a:extLst>
          </p:cNvPr>
          <p:cNvSpPr>
            <a:spLocks noGrp="1"/>
          </p:cNvSpPr>
          <p:nvPr>
            <p:ph type="title"/>
          </p:nvPr>
        </p:nvSpPr>
        <p:spPr>
          <a:xfrm>
            <a:off x="144967" y="1146353"/>
            <a:ext cx="11760712" cy="3746740"/>
          </a:xfrm>
        </p:spPr>
        <p:txBody>
          <a:bodyPr vert="horz" lIns="91440" tIns="45720" rIns="91440" bIns="45720" rtlCol="0" anchor="b">
            <a:noAutofit/>
          </a:bodyPr>
          <a:lstStyle/>
          <a:p>
            <a:pPr>
              <a:lnSpc>
                <a:spcPct val="90000"/>
              </a:lnSpc>
            </a:pPr>
            <a:r>
              <a:rPr lang="en-US" sz="2400" dirty="0"/>
              <a:t>Les 5 grands principes RGPD </a:t>
            </a:r>
            <a:r>
              <a:rPr lang="en-US" sz="2400" dirty="0" err="1"/>
              <a:t>sont</a:t>
            </a:r>
            <a:r>
              <a:rPr lang="en-US" sz="2400" dirty="0"/>
              <a:t> :</a:t>
            </a:r>
            <a:br>
              <a:rPr lang="en-US" sz="2400" dirty="0"/>
            </a:br>
            <a:br>
              <a:rPr lang="en-US" dirty="0"/>
            </a:br>
            <a:r>
              <a:rPr lang="fr-FR" sz="2400" dirty="0"/>
              <a:t>- Le principe de finalité</a:t>
            </a:r>
            <a:br>
              <a:rPr lang="fr-FR" sz="2400" dirty="0"/>
            </a:br>
            <a:r>
              <a:rPr lang="fr-FR" sz="2400" dirty="0"/>
              <a:t>- Le principe de proportionnalité et de pertinence</a:t>
            </a:r>
            <a:br>
              <a:rPr lang="fr-FR" sz="2400" dirty="0"/>
            </a:br>
            <a:r>
              <a:rPr lang="fr-FR" sz="2400" dirty="0"/>
              <a:t>- Le principe d'une durée de conservation limitée</a:t>
            </a:r>
            <a:br>
              <a:rPr lang="fr-FR" sz="2400" dirty="0"/>
            </a:br>
            <a:r>
              <a:rPr lang="fr-FR" sz="2400" dirty="0"/>
              <a:t>- Le principe de sécurité et de confidentialité</a:t>
            </a:r>
            <a:br>
              <a:rPr lang="fr-FR" sz="2400" dirty="0"/>
            </a:br>
            <a:r>
              <a:rPr lang="fr-FR" sz="2400" dirty="0"/>
              <a:t>- Les droits des personnes</a:t>
            </a:r>
            <a:br>
              <a:rPr lang="fr-FR" sz="2400" dirty="0"/>
            </a:br>
            <a:br>
              <a:rPr lang="fr-FR" sz="2400" dirty="0"/>
            </a:br>
            <a:r>
              <a:rPr lang="fr-FR" sz="2400" dirty="0"/>
              <a:t>Il s'agit de règles de protection des données personnelles, sauf que nous n'en utilisons pas ici, donc aucune inquiétude à avoir !</a:t>
            </a:r>
          </a:p>
        </p:txBody>
      </p:sp>
      <p:sp>
        <p:nvSpPr>
          <p:cNvPr id="5" name="ZoneTexte 4">
            <a:extLst>
              <a:ext uri="{FF2B5EF4-FFF2-40B4-BE49-F238E27FC236}">
                <a16:creationId xmlns:a16="http://schemas.microsoft.com/office/drawing/2014/main" id="{066271B9-2490-6893-25D5-6CA6BE7C332D}"/>
              </a:ext>
            </a:extLst>
          </p:cNvPr>
          <p:cNvSpPr txBox="1"/>
          <p:nvPr/>
        </p:nvSpPr>
        <p:spPr>
          <a:xfrm>
            <a:off x="11127058" y="50181"/>
            <a:ext cx="118203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000" b="1" cap="all">
              <a:solidFill>
                <a:srgbClr val="EBEBEB"/>
              </a:solidFill>
            </a:endParaRPr>
          </a:p>
        </p:txBody>
      </p:sp>
      <p:sp>
        <p:nvSpPr>
          <p:cNvPr id="7" name="ZoneTexte 6">
            <a:extLst>
              <a:ext uri="{FF2B5EF4-FFF2-40B4-BE49-F238E27FC236}">
                <a16:creationId xmlns:a16="http://schemas.microsoft.com/office/drawing/2014/main" id="{E3C80695-5827-4154-E038-D7817E927760}"/>
              </a:ext>
            </a:extLst>
          </p:cNvPr>
          <p:cNvSpPr txBox="1"/>
          <p:nvPr/>
        </p:nvSpPr>
        <p:spPr>
          <a:xfrm>
            <a:off x="216371" y="423333"/>
            <a:ext cx="786069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t>POINT RGPD</a:t>
            </a:r>
          </a:p>
        </p:txBody>
      </p:sp>
      <p:pic>
        <p:nvPicPr>
          <p:cNvPr id="4" name="Image 3" descr="Santé Publique France - Vista">
            <a:extLst>
              <a:ext uri="{FF2B5EF4-FFF2-40B4-BE49-F238E27FC236}">
                <a16:creationId xmlns:a16="http://schemas.microsoft.com/office/drawing/2014/main" id="{1E390189-A3ED-5B52-7623-6FE3597559B0}"/>
              </a:ext>
            </a:extLst>
          </p:cNvPr>
          <p:cNvPicPr>
            <a:picLocks noChangeAspect="1"/>
          </p:cNvPicPr>
          <p:nvPr/>
        </p:nvPicPr>
        <p:blipFill>
          <a:blip r:embed="rId7"/>
          <a:stretch>
            <a:fillRect/>
          </a:stretch>
        </p:blipFill>
        <p:spPr>
          <a:xfrm>
            <a:off x="11130845" y="3340"/>
            <a:ext cx="1059273" cy="623615"/>
          </a:xfrm>
          <a:prstGeom prst="rect">
            <a:avLst/>
          </a:prstGeom>
        </p:spPr>
      </p:pic>
    </p:spTree>
    <p:extLst>
      <p:ext uri="{BB962C8B-B14F-4D97-AF65-F5344CB8AC3E}">
        <p14:creationId xmlns:p14="http://schemas.microsoft.com/office/powerpoint/2010/main" val="8309507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372BEA34-C888-1283-4FBD-00FFD4336E2C}"/>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765FD81C-8C84-57E4-C4E4-A5EB69019E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0">
            <a:extLst>
              <a:ext uri="{FF2B5EF4-FFF2-40B4-BE49-F238E27FC236}">
                <a16:creationId xmlns:a16="http://schemas.microsoft.com/office/drawing/2014/main" id="{7682EF64-E154-2A60-F3B9-6A2BC30139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 name="Oval 12">
            <a:extLst>
              <a:ext uri="{FF2B5EF4-FFF2-40B4-BE49-F238E27FC236}">
                <a16:creationId xmlns:a16="http://schemas.microsoft.com/office/drawing/2014/main" id="{11E680B1-832C-84C3-DF9E-0A940E2E65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14">
            <a:extLst>
              <a:ext uri="{FF2B5EF4-FFF2-40B4-BE49-F238E27FC236}">
                <a16:creationId xmlns:a16="http://schemas.microsoft.com/office/drawing/2014/main" id="{5562589F-9CBE-CEB4-ADB5-A6F2C1DE10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3" name="Picture 16">
            <a:extLst>
              <a:ext uri="{FF2B5EF4-FFF2-40B4-BE49-F238E27FC236}">
                <a16:creationId xmlns:a16="http://schemas.microsoft.com/office/drawing/2014/main" id="{608247ED-E350-FE89-B027-D44EE6847C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15E1B642-054A-B2EF-0C76-98A7299D9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re 1">
            <a:extLst>
              <a:ext uri="{FF2B5EF4-FFF2-40B4-BE49-F238E27FC236}">
                <a16:creationId xmlns:a16="http://schemas.microsoft.com/office/drawing/2014/main" id="{3CCA1DFD-7BD0-EA4E-C1DF-F639909F9599}"/>
              </a:ext>
            </a:extLst>
          </p:cNvPr>
          <p:cNvSpPr>
            <a:spLocks noGrp="1"/>
          </p:cNvSpPr>
          <p:nvPr>
            <p:ph type="title"/>
          </p:nvPr>
        </p:nvSpPr>
        <p:spPr>
          <a:xfrm>
            <a:off x="144967" y="1146353"/>
            <a:ext cx="7764859" cy="4322886"/>
          </a:xfrm>
        </p:spPr>
        <p:txBody>
          <a:bodyPr vert="horz" lIns="91440" tIns="45720" rIns="91440" bIns="45720" rtlCol="0" anchor="b">
            <a:noAutofit/>
          </a:bodyPr>
          <a:lstStyle/>
          <a:p>
            <a:pPr>
              <a:lnSpc>
                <a:spcPct val="90000"/>
              </a:lnSpc>
            </a:pPr>
            <a:r>
              <a:rPr lang="en-US" sz="2400" dirty="0"/>
              <a:t>Le jeu de données </a:t>
            </a:r>
            <a:r>
              <a:rPr lang="en-US" sz="2400" dirty="0" err="1"/>
              <a:t>complet</a:t>
            </a:r>
            <a:r>
              <a:rPr lang="en-US" sz="2400" dirty="0"/>
              <a:t> fait 320 749 </a:t>
            </a:r>
            <a:r>
              <a:rPr lang="en-US" sz="2400" dirty="0" err="1"/>
              <a:t>lignes</a:t>
            </a:r>
            <a:r>
              <a:rPr lang="en-US" sz="2400" dirty="0"/>
              <a:t> par 162 </a:t>
            </a:r>
            <a:r>
              <a:rPr lang="en-US" sz="2400" dirty="0" err="1"/>
              <a:t>colonnes</a:t>
            </a:r>
            <a:r>
              <a:rPr lang="en-US" sz="2400" dirty="0"/>
              <a:t>.</a:t>
            </a:r>
            <a:br>
              <a:rPr lang="en-US" dirty="0"/>
            </a:br>
            <a:br>
              <a:rPr lang="en-US" dirty="0"/>
            </a:br>
            <a:r>
              <a:rPr lang="en-US" sz="2400" dirty="0" err="1"/>
              <a:t>J'ai</a:t>
            </a:r>
            <a:r>
              <a:rPr lang="en-US" sz="2400" dirty="0"/>
              <a:t> </a:t>
            </a:r>
            <a:r>
              <a:rPr lang="en-US" sz="2400" dirty="0" err="1"/>
              <a:t>choisi</a:t>
            </a:r>
            <a:r>
              <a:rPr lang="en-US" sz="2400" dirty="0"/>
              <a:t> de ne conserver que </a:t>
            </a:r>
            <a:r>
              <a:rPr lang="en-US" sz="2400" dirty="0" err="1"/>
              <a:t>quelques</a:t>
            </a:r>
            <a:r>
              <a:rPr lang="en-US" sz="2400" dirty="0"/>
              <a:t> </a:t>
            </a:r>
            <a:r>
              <a:rPr lang="en-US" sz="2400" dirty="0" err="1"/>
              <a:t>colonnes</a:t>
            </a:r>
            <a:r>
              <a:rPr lang="en-US" sz="2400" dirty="0"/>
              <a:t> </a:t>
            </a:r>
            <a:r>
              <a:rPr lang="en-US" sz="2400" dirty="0" err="1"/>
              <a:t>contenant</a:t>
            </a:r>
            <a:r>
              <a:rPr lang="en-US" sz="2400" dirty="0"/>
              <a:t> des </a:t>
            </a:r>
            <a:r>
              <a:rPr lang="en-US" sz="2400" dirty="0" err="1"/>
              <a:t>informations</a:t>
            </a:r>
            <a:r>
              <a:rPr lang="en-US" sz="2400" dirty="0"/>
              <a:t> </a:t>
            </a:r>
            <a:r>
              <a:rPr lang="en-US" sz="2400" dirty="0" err="1"/>
              <a:t>générales</a:t>
            </a:r>
            <a:r>
              <a:rPr lang="en-US" sz="2400" dirty="0"/>
              <a:t> sur les </a:t>
            </a:r>
            <a:r>
              <a:rPr lang="en-US" sz="2400" dirty="0" err="1"/>
              <a:t>produits</a:t>
            </a:r>
            <a:r>
              <a:rPr lang="en-US" sz="2400" dirty="0"/>
              <a:t>, le </a:t>
            </a:r>
            <a:r>
              <a:rPr lang="en-US" sz="2400" dirty="0" err="1"/>
              <a:t>nutri</a:t>
            </a:r>
            <a:r>
              <a:rPr lang="en-US" sz="2400" dirty="0"/>
              <a:t>-score, le </a:t>
            </a:r>
            <a:r>
              <a:rPr lang="en-US" sz="2400" dirty="0" err="1"/>
              <a:t>nutri</a:t>
            </a:r>
            <a:r>
              <a:rPr lang="en-US" sz="2400" dirty="0"/>
              <a:t>-grade </a:t>
            </a:r>
            <a:r>
              <a:rPr lang="en-US" sz="2400" dirty="0" err="1"/>
              <a:t>ainsi</a:t>
            </a:r>
            <a:r>
              <a:rPr lang="en-US" sz="2400" dirty="0"/>
              <a:t> que les variables </a:t>
            </a:r>
            <a:r>
              <a:rPr lang="en-US" sz="2400" dirty="0" err="1"/>
              <a:t>concernant</a:t>
            </a:r>
            <a:r>
              <a:rPr lang="en-US" sz="2400" dirty="0"/>
              <a:t> </a:t>
            </a:r>
            <a:r>
              <a:rPr lang="en-US" sz="2400" dirty="0" err="1"/>
              <a:t>l'apport</a:t>
            </a:r>
            <a:r>
              <a:rPr lang="en-US" sz="2400" dirty="0"/>
              <a:t> </a:t>
            </a:r>
            <a:r>
              <a:rPr lang="en-US" sz="2400" dirty="0" err="1"/>
              <a:t>énergétique</a:t>
            </a:r>
            <a:r>
              <a:rPr lang="en-US" sz="2400" dirty="0"/>
              <a:t> et les </a:t>
            </a:r>
            <a:r>
              <a:rPr lang="en-US" sz="2400" dirty="0" err="1"/>
              <a:t>valeurs</a:t>
            </a:r>
            <a:r>
              <a:rPr lang="en-US" sz="2400" dirty="0"/>
              <a:t> </a:t>
            </a:r>
            <a:r>
              <a:rPr lang="en-US" sz="2400" dirty="0" err="1"/>
              <a:t>nutritionnelles</a:t>
            </a:r>
            <a:r>
              <a:rPr lang="en-US" sz="2400" dirty="0"/>
              <a:t> </a:t>
            </a:r>
            <a:r>
              <a:rPr lang="en-US" sz="2400" dirty="0" err="1"/>
              <a:t>ayant</a:t>
            </a:r>
            <a:r>
              <a:rPr lang="en-US" sz="2400" dirty="0"/>
              <a:t> </a:t>
            </a:r>
            <a:r>
              <a:rPr lang="en-US" sz="2400" dirty="0" err="1"/>
              <a:t>moins</a:t>
            </a:r>
            <a:r>
              <a:rPr lang="en-US" sz="2400" dirty="0"/>
              <a:t> de 150 000 </a:t>
            </a:r>
            <a:r>
              <a:rPr lang="en-US" sz="2400" dirty="0" err="1"/>
              <a:t>valeurs</a:t>
            </a:r>
            <a:r>
              <a:rPr lang="en-US" sz="2400" dirty="0"/>
              <a:t> </a:t>
            </a:r>
            <a:r>
              <a:rPr lang="en-US" sz="2400" dirty="0" err="1"/>
              <a:t>manquantes</a:t>
            </a:r>
            <a:r>
              <a:rPr lang="en-US" sz="2400" dirty="0"/>
              <a:t>, </a:t>
            </a:r>
            <a:r>
              <a:rPr lang="en-US" sz="2400" dirty="0" err="1"/>
              <a:t>ce</a:t>
            </a:r>
            <a:r>
              <a:rPr lang="en-US" sz="2400" dirty="0"/>
              <a:t> qui fait un total de 16 </a:t>
            </a:r>
            <a:r>
              <a:rPr lang="en-US" sz="2400" dirty="0" err="1"/>
              <a:t>colonnes</a:t>
            </a:r>
            <a:r>
              <a:rPr lang="en-US" sz="2400" dirty="0"/>
              <a:t>.</a:t>
            </a:r>
          </a:p>
        </p:txBody>
      </p:sp>
      <p:sp>
        <p:nvSpPr>
          <p:cNvPr id="5" name="ZoneTexte 4">
            <a:extLst>
              <a:ext uri="{FF2B5EF4-FFF2-40B4-BE49-F238E27FC236}">
                <a16:creationId xmlns:a16="http://schemas.microsoft.com/office/drawing/2014/main" id="{066271B9-2490-6893-25D5-6CA6BE7C332D}"/>
              </a:ext>
            </a:extLst>
          </p:cNvPr>
          <p:cNvSpPr txBox="1"/>
          <p:nvPr/>
        </p:nvSpPr>
        <p:spPr>
          <a:xfrm>
            <a:off x="11127058" y="50181"/>
            <a:ext cx="118203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000" b="1" cap="all">
              <a:solidFill>
                <a:srgbClr val="EBEBEB"/>
              </a:solidFill>
            </a:endParaRPr>
          </a:p>
        </p:txBody>
      </p:sp>
      <p:sp>
        <p:nvSpPr>
          <p:cNvPr id="7" name="ZoneTexte 6">
            <a:extLst>
              <a:ext uri="{FF2B5EF4-FFF2-40B4-BE49-F238E27FC236}">
                <a16:creationId xmlns:a16="http://schemas.microsoft.com/office/drawing/2014/main" id="{E3C80695-5827-4154-E038-D7817E927760}"/>
              </a:ext>
            </a:extLst>
          </p:cNvPr>
          <p:cNvSpPr txBox="1"/>
          <p:nvPr/>
        </p:nvSpPr>
        <p:spPr>
          <a:xfrm>
            <a:off x="216371" y="423333"/>
            <a:ext cx="786069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t>SELECTION DES VARIABLES PERTINENTES</a:t>
            </a:r>
          </a:p>
        </p:txBody>
      </p:sp>
      <p:pic>
        <p:nvPicPr>
          <p:cNvPr id="4" name="Image 3" descr="Santé Publique France - Vista">
            <a:extLst>
              <a:ext uri="{FF2B5EF4-FFF2-40B4-BE49-F238E27FC236}">
                <a16:creationId xmlns:a16="http://schemas.microsoft.com/office/drawing/2014/main" id="{1E390189-A3ED-5B52-7623-6FE3597559B0}"/>
              </a:ext>
            </a:extLst>
          </p:cNvPr>
          <p:cNvPicPr>
            <a:picLocks noChangeAspect="1"/>
          </p:cNvPicPr>
          <p:nvPr/>
        </p:nvPicPr>
        <p:blipFill>
          <a:blip r:embed="rId7"/>
          <a:stretch>
            <a:fillRect/>
          </a:stretch>
        </p:blipFill>
        <p:spPr>
          <a:xfrm>
            <a:off x="11130845" y="3340"/>
            <a:ext cx="1059273" cy="623615"/>
          </a:xfrm>
          <a:prstGeom prst="rect">
            <a:avLst/>
          </a:prstGeom>
        </p:spPr>
      </p:pic>
      <p:pic>
        <p:nvPicPr>
          <p:cNvPr id="3" name="Image 2" descr="Une image contenant texte, capture d’écran, Police&#10;&#10;Description générée automatiquement">
            <a:extLst>
              <a:ext uri="{FF2B5EF4-FFF2-40B4-BE49-F238E27FC236}">
                <a16:creationId xmlns:a16="http://schemas.microsoft.com/office/drawing/2014/main" id="{6DA00BFC-87C5-1DE1-9F90-0550F98D9E22}"/>
              </a:ext>
            </a:extLst>
          </p:cNvPr>
          <p:cNvPicPr>
            <a:picLocks noChangeAspect="1"/>
          </p:cNvPicPr>
          <p:nvPr/>
        </p:nvPicPr>
        <p:blipFill>
          <a:blip r:embed="rId8"/>
          <a:stretch>
            <a:fillRect/>
          </a:stretch>
        </p:blipFill>
        <p:spPr>
          <a:xfrm>
            <a:off x="8528476" y="3000957"/>
            <a:ext cx="2085975" cy="2714625"/>
          </a:xfrm>
          <a:prstGeom prst="rect">
            <a:avLst/>
          </a:prstGeom>
        </p:spPr>
      </p:pic>
    </p:spTree>
    <p:extLst>
      <p:ext uri="{BB962C8B-B14F-4D97-AF65-F5344CB8AC3E}">
        <p14:creationId xmlns:p14="http://schemas.microsoft.com/office/powerpoint/2010/main" val="32436644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372BEA34-C888-1283-4FBD-00FFD4336E2C}"/>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765FD81C-8C84-57E4-C4E4-A5EB69019E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0">
            <a:extLst>
              <a:ext uri="{FF2B5EF4-FFF2-40B4-BE49-F238E27FC236}">
                <a16:creationId xmlns:a16="http://schemas.microsoft.com/office/drawing/2014/main" id="{7682EF64-E154-2A60-F3B9-6A2BC30139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 name="Oval 12">
            <a:extLst>
              <a:ext uri="{FF2B5EF4-FFF2-40B4-BE49-F238E27FC236}">
                <a16:creationId xmlns:a16="http://schemas.microsoft.com/office/drawing/2014/main" id="{11E680B1-832C-84C3-DF9E-0A940E2E65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14">
            <a:extLst>
              <a:ext uri="{FF2B5EF4-FFF2-40B4-BE49-F238E27FC236}">
                <a16:creationId xmlns:a16="http://schemas.microsoft.com/office/drawing/2014/main" id="{5562589F-9CBE-CEB4-ADB5-A6F2C1DE10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3" name="Picture 16">
            <a:extLst>
              <a:ext uri="{FF2B5EF4-FFF2-40B4-BE49-F238E27FC236}">
                <a16:creationId xmlns:a16="http://schemas.microsoft.com/office/drawing/2014/main" id="{608247ED-E350-FE89-B027-D44EE6847C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15E1B642-054A-B2EF-0C76-98A7299D9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re 1">
            <a:extLst>
              <a:ext uri="{FF2B5EF4-FFF2-40B4-BE49-F238E27FC236}">
                <a16:creationId xmlns:a16="http://schemas.microsoft.com/office/drawing/2014/main" id="{3CCA1DFD-7BD0-EA4E-C1DF-F639909F9599}"/>
              </a:ext>
            </a:extLst>
          </p:cNvPr>
          <p:cNvSpPr>
            <a:spLocks noGrp="1"/>
          </p:cNvSpPr>
          <p:nvPr>
            <p:ph type="title"/>
          </p:nvPr>
        </p:nvSpPr>
        <p:spPr>
          <a:xfrm>
            <a:off x="144967" y="1146353"/>
            <a:ext cx="11760712" cy="3858252"/>
          </a:xfrm>
        </p:spPr>
        <p:txBody>
          <a:bodyPr vert="horz" lIns="91440" tIns="45720" rIns="91440" bIns="45720" rtlCol="0" anchor="b">
            <a:noAutofit/>
          </a:bodyPr>
          <a:lstStyle/>
          <a:p>
            <a:pPr>
              <a:lnSpc>
                <a:spcPct val="90000"/>
              </a:lnSpc>
            </a:pPr>
            <a:r>
              <a:rPr lang="en-US" sz="2400" dirty="0" err="1"/>
              <a:t>J'ai</a:t>
            </a:r>
            <a:r>
              <a:rPr lang="en-US" sz="2400" dirty="0"/>
              <a:t> ensuite </a:t>
            </a:r>
            <a:r>
              <a:rPr lang="en-US" sz="2400" dirty="0" err="1"/>
              <a:t>commencé</a:t>
            </a:r>
            <a:r>
              <a:rPr lang="en-US" sz="2400" dirty="0"/>
              <a:t> le </a:t>
            </a:r>
            <a:r>
              <a:rPr lang="en-US" sz="2400" dirty="0" err="1"/>
              <a:t>filtrage</a:t>
            </a:r>
            <a:r>
              <a:rPr lang="en-US" sz="2400" dirty="0"/>
              <a:t> sur les </a:t>
            </a:r>
            <a:r>
              <a:rPr lang="en-US" sz="2400" dirty="0" err="1"/>
              <a:t>lignes</a:t>
            </a:r>
            <a:r>
              <a:rPr lang="en-US" sz="2400" dirty="0"/>
              <a:t> </a:t>
            </a:r>
            <a:r>
              <a:rPr lang="en-US" sz="2400" dirty="0" err="1"/>
              <a:t>en</a:t>
            </a:r>
            <a:r>
              <a:rPr lang="en-US" sz="2400" dirty="0"/>
              <a:t> </a:t>
            </a:r>
            <a:r>
              <a:rPr lang="en-US" sz="2400" dirty="0" err="1"/>
              <a:t>supprimant</a:t>
            </a:r>
            <a:r>
              <a:rPr lang="en-US" sz="2400" dirty="0"/>
              <a:t> :</a:t>
            </a:r>
            <a:br>
              <a:rPr lang="en-US" dirty="0"/>
            </a:br>
            <a:br>
              <a:rPr lang="en-US" dirty="0"/>
            </a:br>
            <a:r>
              <a:rPr lang="en-US" sz="2400" dirty="0"/>
              <a:t>- Les </a:t>
            </a:r>
            <a:r>
              <a:rPr lang="en-US" sz="2400" dirty="0" err="1"/>
              <a:t>lignes</a:t>
            </a:r>
            <a:r>
              <a:rPr lang="en-US" sz="2400" dirty="0"/>
              <a:t> sans nom de </a:t>
            </a:r>
            <a:r>
              <a:rPr lang="en-US" sz="2400" dirty="0" err="1"/>
              <a:t>produit</a:t>
            </a:r>
            <a:br>
              <a:rPr lang="en-US" sz="2400" dirty="0"/>
            </a:br>
            <a:r>
              <a:rPr lang="en-US" sz="2400" dirty="0"/>
              <a:t>- Les </a:t>
            </a:r>
            <a:r>
              <a:rPr lang="en-US" sz="2400" dirty="0" err="1"/>
              <a:t>lignes</a:t>
            </a:r>
            <a:r>
              <a:rPr lang="en-US" sz="2400" dirty="0"/>
              <a:t> avec plus de 10 </a:t>
            </a:r>
            <a:r>
              <a:rPr lang="en-US" sz="2400" dirty="0" err="1"/>
              <a:t>valeurs</a:t>
            </a:r>
            <a:r>
              <a:rPr lang="en-US" sz="2400" dirty="0"/>
              <a:t> </a:t>
            </a:r>
            <a:r>
              <a:rPr lang="en-US" sz="2400" dirty="0" err="1"/>
              <a:t>manquantes</a:t>
            </a:r>
            <a:r>
              <a:rPr lang="en-US" sz="2400" dirty="0"/>
              <a:t> (sur 16 </a:t>
            </a:r>
            <a:r>
              <a:rPr lang="en-US" sz="2400" dirty="0" err="1"/>
              <a:t>donc</a:t>
            </a:r>
            <a:r>
              <a:rPr lang="en-US" sz="2400" dirty="0"/>
              <a:t>)</a:t>
            </a:r>
            <a:br>
              <a:rPr lang="en-US" sz="2400" dirty="0"/>
            </a:br>
            <a:r>
              <a:rPr lang="en-US" sz="2400" dirty="0"/>
              <a:t>- Les doublons</a:t>
            </a:r>
            <a:br>
              <a:rPr lang="en-US" dirty="0"/>
            </a:br>
            <a:r>
              <a:rPr lang="en-US" sz="2400" dirty="0"/>
              <a:t>- Les </a:t>
            </a:r>
            <a:r>
              <a:rPr lang="en-US" sz="2400" dirty="0" err="1"/>
              <a:t>valeurs</a:t>
            </a:r>
            <a:r>
              <a:rPr lang="en-US" sz="2400" dirty="0"/>
              <a:t> </a:t>
            </a:r>
            <a:r>
              <a:rPr lang="en-US" sz="2400" dirty="0" err="1"/>
              <a:t>aberrantes</a:t>
            </a:r>
            <a:r>
              <a:rPr lang="en-US" sz="2400" dirty="0"/>
              <a:t> (la plus </a:t>
            </a:r>
            <a:r>
              <a:rPr lang="en-US" sz="2400" dirty="0" err="1"/>
              <a:t>grosse</a:t>
            </a:r>
            <a:r>
              <a:rPr lang="en-US" sz="2400" dirty="0"/>
              <a:t> </a:t>
            </a:r>
            <a:r>
              <a:rPr lang="en-US" sz="2400" dirty="0" err="1"/>
              <a:t>partie</a:t>
            </a:r>
            <a:r>
              <a:rPr lang="en-US" sz="2400" dirty="0"/>
              <a:t> du travail </a:t>
            </a:r>
            <a:r>
              <a:rPr lang="en-US" sz="2400" dirty="0" err="1"/>
              <a:t>jusque</a:t>
            </a:r>
            <a:r>
              <a:rPr lang="en-US" sz="2400" dirty="0"/>
              <a:t> </a:t>
            </a:r>
            <a:r>
              <a:rPr lang="en-US" sz="2400" dirty="0" err="1"/>
              <a:t>là</a:t>
            </a:r>
            <a:r>
              <a:rPr lang="en-US" sz="2400" dirty="0"/>
              <a:t>)</a:t>
            </a:r>
            <a:br>
              <a:rPr lang="en-US" dirty="0"/>
            </a:br>
            <a:r>
              <a:rPr lang="en-US" sz="2400" dirty="0"/>
              <a:t>- Les </a:t>
            </a:r>
            <a:r>
              <a:rPr lang="en-US" sz="2400" dirty="0" err="1"/>
              <a:t>lignes</a:t>
            </a:r>
            <a:r>
              <a:rPr lang="en-US" sz="2400" dirty="0"/>
              <a:t> avec plus de 7 </a:t>
            </a:r>
            <a:r>
              <a:rPr lang="en-US" sz="2400" dirty="0" err="1"/>
              <a:t>valeurs</a:t>
            </a:r>
            <a:r>
              <a:rPr lang="en-US" sz="2400" dirty="0"/>
              <a:t> </a:t>
            </a:r>
            <a:r>
              <a:rPr lang="en-US" sz="2400" dirty="0" err="1"/>
              <a:t>numériques</a:t>
            </a:r>
            <a:r>
              <a:rPr lang="en-US" sz="2400" dirty="0"/>
              <a:t> </a:t>
            </a:r>
            <a:r>
              <a:rPr lang="en-US" sz="2400" dirty="0" err="1"/>
              <a:t>manquantes</a:t>
            </a:r>
            <a:r>
              <a:rPr lang="en-US" sz="2400" dirty="0"/>
              <a:t> (sur 10)</a:t>
            </a:r>
            <a:br>
              <a:rPr lang="en-US" dirty="0"/>
            </a:br>
            <a:br>
              <a:rPr lang="en-US" dirty="0"/>
            </a:br>
            <a:r>
              <a:rPr lang="en-US" sz="2400" dirty="0"/>
              <a:t>A </a:t>
            </a:r>
            <a:r>
              <a:rPr lang="en-US" sz="2400" dirty="0" err="1"/>
              <a:t>l'issue</a:t>
            </a:r>
            <a:r>
              <a:rPr lang="en-US" sz="2400" dirty="0"/>
              <a:t>, le jeu de données fait 228 363 </a:t>
            </a:r>
            <a:r>
              <a:rPr lang="en-US" sz="2400" dirty="0" err="1"/>
              <a:t>lignes</a:t>
            </a:r>
            <a:r>
              <a:rPr lang="en-US" sz="2400" dirty="0"/>
              <a:t> par 16 </a:t>
            </a:r>
            <a:r>
              <a:rPr lang="en-US" sz="2400" dirty="0" err="1"/>
              <a:t>colonnes</a:t>
            </a:r>
            <a:r>
              <a:rPr lang="en-US" sz="2400" dirty="0"/>
              <a:t>.</a:t>
            </a:r>
          </a:p>
        </p:txBody>
      </p:sp>
      <p:sp>
        <p:nvSpPr>
          <p:cNvPr id="5" name="ZoneTexte 4">
            <a:extLst>
              <a:ext uri="{FF2B5EF4-FFF2-40B4-BE49-F238E27FC236}">
                <a16:creationId xmlns:a16="http://schemas.microsoft.com/office/drawing/2014/main" id="{066271B9-2490-6893-25D5-6CA6BE7C332D}"/>
              </a:ext>
            </a:extLst>
          </p:cNvPr>
          <p:cNvSpPr txBox="1"/>
          <p:nvPr/>
        </p:nvSpPr>
        <p:spPr>
          <a:xfrm>
            <a:off x="11127058" y="50181"/>
            <a:ext cx="118203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000" b="1" cap="all">
              <a:solidFill>
                <a:srgbClr val="EBEBEB"/>
              </a:solidFill>
            </a:endParaRPr>
          </a:p>
        </p:txBody>
      </p:sp>
      <p:sp>
        <p:nvSpPr>
          <p:cNvPr id="7" name="ZoneTexte 6">
            <a:extLst>
              <a:ext uri="{FF2B5EF4-FFF2-40B4-BE49-F238E27FC236}">
                <a16:creationId xmlns:a16="http://schemas.microsoft.com/office/drawing/2014/main" id="{E3C80695-5827-4154-E038-D7817E927760}"/>
              </a:ext>
            </a:extLst>
          </p:cNvPr>
          <p:cNvSpPr txBox="1"/>
          <p:nvPr/>
        </p:nvSpPr>
        <p:spPr>
          <a:xfrm>
            <a:off x="216371" y="423333"/>
            <a:ext cx="786069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t>NETTOYAGE DES DONNEES</a:t>
            </a:r>
          </a:p>
        </p:txBody>
      </p:sp>
      <p:pic>
        <p:nvPicPr>
          <p:cNvPr id="4" name="Image 3" descr="Santé Publique France - Vista">
            <a:extLst>
              <a:ext uri="{FF2B5EF4-FFF2-40B4-BE49-F238E27FC236}">
                <a16:creationId xmlns:a16="http://schemas.microsoft.com/office/drawing/2014/main" id="{1E390189-A3ED-5B52-7623-6FE3597559B0}"/>
              </a:ext>
            </a:extLst>
          </p:cNvPr>
          <p:cNvPicPr>
            <a:picLocks noChangeAspect="1"/>
          </p:cNvPicPr>
          <p:nvPr/>
        </p:nvPicPr>
        <p:blipFill>
          <a:blip r:embed="rId7"/>
          <a:stretch>
            <a:fillRect/>
          </a:stretch>
        </p:blipFill>
        <p:spPr>
          <a:xfrm>
            <a:off x="11130845" y="3340"/>
            <a:ext cx="1059273" cy="623615"/>
          </a:xfrm>
          <a:prstGeom prst="rect">
            <a:avLst/>
          </a:prstGeom>
        </p:spPr>
      </p:pic>
    </p:spTree>
    <p:extLst>
      <p:ext uri="{BB962C8B-B14F-4D97-AF65-F5344CB8AC3E}">
        <p14:creationId xmlns:p14="http://schemas.microsoft.com/office/powerpoint/2010/main" val="14482623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372BEA34-C888-1283-4FBD-00FFD4336E2C}"/>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765FD81C-8C84-57E4-C4E4-A5EB69019E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0">
            <a:extLst>
              <a:ext uri="{FF2B5EF4-FFF2-40B4-BE49-F238E27FC236}">
                <a16:creationId xmlns:a16="http://schemas.microsoft.com/office/drawing/2014/main" id="{7682EF64-E154-2A60-F3B9-6A2BC30139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 name="Oval 12">
            <a:extLst>
              <a:ext uri="{FF2B5EF4-FFF2-40B4-BE49-F238E27FC236}">
                <a16:creationId xmlns:a16="http://schemas.microsoft.com/office/drawing/2014/main" id="{11E680B1-832C-84C3-DF9E-0A940E2E65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14">
            <a:extLst>
              <a:ext uri="{FF2B5EF4-FFF2-40B4-BE49-F238E27FC236}">
                <a16:creationId xmlns:a16="http://schemas.microsoft.com/office/drawing/2014/main" id="{5562589F-9CBE-CEB4-ADB5-A6F2C1DE10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3" name="Picture 16">
            <a:extLst>
              <a:ext uri="{FF2B5EF4-FFF2-40B4-BE49-F238E27FC236}">
                <a16:creationId xmlns:a16="http://schemas.microsoft.com/office/drawing/2014/main" id="{608247ED-E350-FE89-B027-D44EE6847C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15E1B642-054A-B2EF-0C76-98A7299D9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re 1">
            <a:extLst>
              <a:ext uri="{FF2B5EF4-FFF2-40B4-BE49-F238E27FC236}">
                <a16:creationId xmlns:a16="http://schemas.microsoft.com/office/drawing/2014/main" id="{3CCA1DFD-7BD0-EA4E-C1DF-F639909F9599}"/>
              </a:ext>
            </a:extLst>
          </p:cNvPr>
          <p:cNvSpPr>
            <a:spLocks noGrp="1"/>
          </p:cNvSpPr>
          <p:nvPr>
            <p:ph type="title"/>
          </p:nvPr>
        </p:nvSpPr>
        <p:spPr>
          <a:xfrm>
            <a:off x="144967" y="1136946"/>
            <a:ext cx="4441750" cy="1908395"/>
          </a:xfrm>
        </p:spPr>
        <p:txBody>
          <a:bodyPr vert="horz" lIns="91440" tIns="45720" rIns="91440" bIns="45720" rtlCol="0" anchor="b">
            <a:noAutofit/>
          </a:bodyPr>
          <a:lstStyle/>
          <a:p>
            <a:pPr>
              <a:lnSpc>
                <a:spcPct val="90000"/>
              </a:lnSpc>
            </a:pPr>
            <a:r>
              <a:rPr lang="en-US" sz="2400" dirty="0" err="1"/>
              <a:t>J'ai</a:t>
            </a:r>
            <a:r>
              <a:rPr lang="en-US" sz="2400" dirty="0"/>
              <a:t> </a:t>
            </a:r>
            <a:r>
              <a:rPr lang="en-US" sz="2400" dirty="0" err="1"/>
              <a:t>commencé</a:t>
            </a:r>
            <a:r>
              <a:rPr lang="en-US" sz="2400" dirty="0"/>
              <a:t> par </a:t>
            </a:r>
            <a:r>
              <a:rPr lang="en-US" sz="2400" dirty="0" err="1"/>
              <a:t>combler</a:t>
            </a:r>
            <a:r>
              <a:rPr lang="en-US" sz="2400" dirty="0"/>
              <a:t> les </a:t>
            </a:r>
            <a:r>
              <a:rPr lang="en-US" sz="2400" dirty="0" err="1"/>
              <a:t>valeurs</a:t>
            </a:r>
            <a:r>
              <a:rPr lang="en-US" sz="2400" dirty="0"/>
              <a:t> </a:t>
            </a:r>
            <a:r>
              <a:rPr lang="en-US" sz="2400" dirty="0" err="1"/>
              <a:t>quantitatives</a:t>
            </a:r>
            <a:r>
              <a:rPr lang="en-US" sz="2400" dirty="0"/>
              <a:t> </a:t>
            </a:r>
            <a:r>
              <a:rPr lang="en-US" sz="2400" dirty="0" err="1"/>
              <a:t>manquantes</a:t>
            </a:r>
            <a:r>
              <a:rPr lang="en-US" sz="2400" dirty="0"/>
              <a:t> </a:t>
            </a:r>
            <a:r>
              <a:rPr lang="en-US" sz="2400" dirty="0" err="1"/>
              <a:t>en</a:t>
            </a:r>
            <a:r>
              <a:rPr lang="en-US" sz="2400" dirty="0"/>
              <a:t> </a:t>
            </a:r>
            <a:r>
              <a:rPr lang="en-US" sz="2400" dirty="0" err="1"/>
              <a:t>utilisant</a:t>
            </a:r>
            <a:r>
              <a:rPr lang="en-US" sz="2400" dirty="0"/>
              <a:t> </a:t>
            </a:r>
            <a:r>
              <a:rPr lang="en-US" sz="2400" dirty="0" err="1"/>
              <a:t>kNN</a:t>
            </a:r>
            <a:r>
              <a:rPr lang="en-US" sz="2400" dirty="0"/>
              <a:t> Imputer.</a:t>
            </a:r>
          </a:p>
        </p:txBody>
      </p:sp>
      <p:sp>
        <p:nvSpPr>
          <p:cNvPr id="5" name="ZoneTexte 4">
            <a:extLst>
              <a:ext uri="{FF2B5EF4-FFF2-40B4-BE49-F238E27FC236}">
                <a16:creationId xmlns:a16="http://schemas.microsoft.com/office/drawing/2014/main" id="{066271B9-2490-6893-25D5-6CA6BE7C332D}"/>
              </a:ext>
            </a:extLst>
          </p:cNvPr>
          <p:cNvSpPr txBox="1"/>
          <p:nvPr/>
        </p:nvSpPr>
        <p:spPr>
          <a:xfrm>
            <a:off x="11127058" y="50181"/>
            <a:ext cx="118203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000" b="1" cap="all">
              <a:solidFill>
                <a:srgbClr val="EBEBEB"/>
              </a:solidFill>
            </a:endParaRPr>
          </a:p>
        </p:txBody>
      </p:sp>
      <p:sp>
        <p:nvSpPr>
          <p:cNvPr id="7" name="ZoneTexte 6">
            <a:extLst>
              <a:ext uri="{FF2B5EF4-FFF2-40B4-BE49-F238E27FC236}">
                <a16:creationId xmlns:a16="http://schemas.microsoft.com/office/drawing/2014/main" id="{E3C80695-5827-4154-E038-D7817E927760}"/>
              </a:ext>
            </a:extLst>
          </p:cNvPr>
          <p:cNvSpPr txBox="1"/>
          <p:nvPr/>
        </p:nvSpPr>
        <p:spPr>
          <a:xfrm>
            <a:off x="216371" y="423333"/>
            <a:ext cx="786069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t>VALEURS MANQUANTES</a:t>
            </a:r>
          </a:p>
        </p:txBody>
      </p:sp>
      <p:pic>
        <p:nvPicPr>
          <p:cNvPr id="4" name="Image 3" descr="Santé Publique France - Vista">
            <a:extLst>
              <a:ext uri="{FF2B5EF4-FFF2-40B4-BE49-F238E27FC236}">
                <a16:creationId xmlns:a16="http://schemas.microsoft.com/office/drawing/2014/main" id="{1E390189-A3ED-5B52-7623-6FE3597559B0}"/>
              </a:ext>
            </a:extLst>
          </p:cNvPr>
          <p:cNvPicPr>
            <a:picLocks noChangeAspect="1"/>
          </p:cNvPicPr>
          <p:nvPr/>
        </p:nvPicPr>
        <p:blipFill>
          <a:blip r:embed="rId7"/>
          <a:stretch>
            <a:fillRect/>
          </a:stretch>
        </p:blipFill>
        <p:spPr>
          <a:xfrm>
            <a:off x="11130845" y="3340"/>
            <a:ext cx="1059273" cy="623615"/>
          </a:xfrm>
          <a:prstGeom prst="rect">
            <a:avLst/>
          </a:prstGeom>
        </p:spPr>
      </p:pic>
      <p:pic>
        <p:nvPicPr>
          <p:cNvPr id="3" name="Image 2" descr="Une image contenant texte, capture d’écran, nombre, Parallèle&#10;&#10;Description générée automatiquement">
            <a:extLst>
              <a:ext uri="{FF2B5EF4-FFF2-40B4-BE49-F238E27FC236}">
                <a16:creationId xmlns:a16="http://schemas.microsoft.com/office/drawing/2014/main" id="{BA58C81A-EB4E-2ED8-EE98-FFB80DD38FA7}"/>
              </a:ext>
            </a:extLst>
          </p:cNvPr>
          <p:cNvPicPr>
            <a:picLocks noChangeAspect="1"/>
          </p:cNvPicPr>
          <p:nvPr/>
        </p:nvPicPr>
        <p:blipFill>
          <a:blip r:embed="rId8"/>
          <a:stretch>
            <a:fillRect/>
          </a:stretch>
        </p:blipFill>
        <p:spPr>
          <a:xfrm>
            <a:off x="4966347" y="1257242"/>
            <a:ext cx="6812492" cy="5321888"/>
          </a:xfrm>
          <a:prstGeom prst="rect">
            <a:avLst/>
          </a:prstGeom>
        </p:spPr>
      </p:pic>
    </p:spTree>
    <p:extLst>
      <p:ext uri="{BB962C8B-B14F-4D97-AF65-F5344CB8AC3E}">
        <p14:creationId xmlns:p14="http://schemas.microsoft.com/office/powerpoint/2010/main" val="3834924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372BEA34-C888-1283-4FBD-00FFD4336E2C}"/>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765FD81C-8C84-57E4-C4E4-A5EB69019E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0">
            <a:extLst>
              <a:ext uri="{FF2B5EF4-FFF2-40B4-BE49-F238E27FC236}">
                <a16:creationId xmlns:a16="http://schemas.microsoft.com/office/drawing/2014/main" id="{7682EF64-E154-2A60-F3B9-6A2BC30139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 name="Oval 12">
            <a:extLst>
              <a:ext uri="{FF2B5EF4-FFF2-40B4-BE49-F238E27FC236}">
                <a16:creationId xmlns:a16="http://schemas.microsoft.com/office/drawing/2014/main" id="{11E680B1-832C-84C3-DF9E-0A940E2E65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14">
            <a:extLst>
              <a:ext uri="{FF2B5EF4-FFF2-40B4-BE49-F238E27FC236}">
                <a16:creationId xmlns:a16="http://schemas.microsoft.com/office/drawing/2014/main" id="{5562589F-9CBE-CEB4-ADB5-A6F2C1DE10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3" name="Picture 16">
            <a:extLst>
              <a:ext uri="{FF2B5EF4-FFF2-40B4-BE49-F238E27FC236}">
                <a16:creationId xmlns:a16="http://schemas.microsoft.com/office/drawing/2014/main" id="{608247ED-E350-FE89-B027-D44EE6847C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15E1B642-054A-B2EF-0C76-98A7299D9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re 1">
            <a:extLst>
              <a:ext uri="{FF2B5EF4-FFF2-40B4-BE49-F238E27FC236}">
                <a16:creationId xmlns:a16="http://schemas.microsoft.com/office/drawing/2014/main" id="{3CCA1DFD-7BD0-EA4E-C1DF-F639909F9599}"/>
              </a:ext>
            </a:extLst>
          </p:cNvPr>
          <p:cNvSpPr>
            <a:spLocks noGrp="1"/>
          </p:cNvSpPr>
          <p:nvPr>
            <p:ph type="title"/>
          </p:nvPr>
        </p:nvSpPr>
        <p:spPr>
          <a:xfrm>
            <a:off x="144967" y="1146353"/>
            <a:ext cx="11760712" cy="3746740"/>
          </a:xfrm>
        </p:spPr>
        <p:txBody>
          <a:bodyPr vert="horz" lIns="91440" tIns="45720" rIns="91440" bIns="45720" rtlCol="0" anchor="b">
            <a:noAutofit/>
          </a:bodyPr>
          <a:lstStyle/>
          <a:p>
            <a:pPr>
              <a:lnSpc>
                <a:spcPct val="90000"/>
              </a:lnSpc>
            </a:pPr>
            <a:r>
              <a:rPr lang="en-US" sz="2400" dirty="0"/>
              <a:t>Ensuite, </a:t>
            </a:r>
            <a:r>
              <a:rPr lang="en-US" sz="2400" dirty="0" err="1"/>
              <a:t>j'ai</a:t>
            </a:r>
            <a:r>
              <a:rPr lang="en-US" sz="2400" dirty="0"/>
              <a:t> fait </a:t>
            </a:r>
            <a:r>
              <a:rPr lang="en-US" sz="2400" dirty="0" err="1"/>
              <a:t>correspondre</a:t>
            </a:r>
            <a:r>
              <a:rPr lang="en-US" sz="2400" dirty="0"/>
              <a:t> le </a:t>
            </a:r>
            <a:r>
              <a:rPr lang="en-US" sz="2400" dirty="0" err="1"/>
              <a:t>nutri</a:t>
            </a:r>
            <a:r>
              <a:rPr lang="en-US" sz="2400" dirty="0"/>
              <a:t>-grade avec le </a:t>
            </a:r>
            <a:r>
              <a:rPr lang="en-US" sz="2400" dirty="0" err="1"/>
              <a:t>nutri</a:t>
            </a:r>
            <a:r>
              <a:rPr lang="en-US" sz="2400" dirty="0"/>
              <a:t>-score (</a:t>
            </a:r>
            <a:r>
              <a:rPr lang="en-US" sz="2400" dirty="0" err="1"/>
              <a:t>maintenant</a:t>
            </a:r>
            <a:r>
              <a:rPr lang="en-US" sz="2400" dirty="0"/>
              <a:t> que la </a:t>
            </a:r>
            <a:r>
              <a:rPr lang="en-US" sz="2400" dirty="0" err="1"/>
              <a:t>colonne</a:t>
            </a:r>
            <a:r>
              <a:rPr lang="en-US" sz="2400" dirty="0"/>
              <a:t> </a:t>
            </a:r>
            <a:r>
              <a:rPr lang="en-US" sz="2400" dirty="0" err="1"/>
              <a:t>est</a:t>
            </a:r>
            <a:r>
              <a:rPr lang="en-US" sz="2400" dirty="0"/>
              <a:t> </a:t>
            </a:r>
            <a:r>
              <a:rPr lang="en-US" sz="2400" dirty="0" err="1"/>
              <a:t>complètement</a:t>
            </a:r>
            <a:r>
              <a:rPr lang="en-US" sz="2400" dirty="0"/>
              <a:t> </a:t>
            </a:r>
            <a:r>
              <a:rPr lang="en-US" sz="2400" dirty="0" err="1"/>
              <a:t>renseignées</a:t>
            </a:r>
            <a:r>
              <a:rPr lang="en-US" sz="2400" dirty="0"/>
              <a:t>) </a:t>
            </a:r>
            <a:r>
              <a:rPr lang="en-US" sz="2400" dirty="0" err="1"/>
              <a:t>selon</a:t>
            </a:r>
            <a:r>
              <a:rPr lang="en-US" sz="2400" dirty="0"/>
              <a:t> </a:t>
            </a:r>
            <a:r>
              <a:rPr lang="en-US" sz="2400" dirty="0" err="1"/>
              <a:t>cette</a:t>
            </a:r>
            <a:r>
              <a:rPr lang="en-US" sz="2400" dirty="0"/>
              <a:t> </a:t>
            </a:r>
            <a:r>
              <a:rPr lang="en-US" sz="2400" dirty="0" err="1"/>
              <a:t>règle</a:t>
            </a:r>
            <a:r>
              <a:rPr lang="en-US" sz="2400" dirty="0"/>
              <a:t> </a:t>
            </a:r>
            <a:r>
              <a:rPr lang="en-US" sz="2400" dirty="0" err="1"/>
              <a:t>trouvée</a:t>
            </a:r>
            <a:r>
              <a:rPr lang="en-US" sz="2400" dirty="0"/>
              <a:t> </a:t>
            </a:r>
            <a:r>
              <a:rPr lang="en-US" sz="2400" dirty="0" err="1"/>
              <a:t>en</a:t>
            </a:r>
            <a:r>
              <a:rPr lang="en-US" sz="2400" dirty="0"/>
              <a:t> </a:t>
            </a:r>
            <a:r>
              <a:rPr lang="en-US" sz="2400" dirty="0" err="1"/>
              <a:t>ligne</a:t>
            </a:r>
            <a:r>
              <a:rPr lang="en-US" sz="2400" dirty="0"/>
              <a:t> :</a:t>
            </a:r>
            <a:br>
              <a:rPr lang="en-US" sz="2400" dirty="0"/>
            </a:br>
            <a:br>
              <a:rPr lang="en-US" dirty="0"/>
            </a:br>
            <a:r>
              <a:rPr lang="en-US" sz="2400" dirty="0">
                <a:ea typeface="+mj-lt"/>
                <a:cs typeface="+mj-lt"/>
              </a:rPr>
              <a:t>A correspond à </a:t>
            </a:r>
            <a:r>
              <a:rPr lang="en-US" sz="2400" dirty="0" err="1">
                <a:ea typeface="+mj-lt"/>
                <a:cs typeface="+mj-lt"/>
              </a:rPr>
              <a:t>une</a:t>
            </a:r>
            <a:r>
              <a:rPr lang="en-US" sz="2400" dirty="0">
                <a:ea typeface="+mj-lt"/>
                <a:cs typeface="+mj-lt"/>
              </a:rPr>
              <a:t> </a:t>
            </a:r>
            <a:r>
              <a:rPr lang="en-US" sz="2400" dirty="0" err="1">
                <a:ea typeface="+mj-lt"/>
                <a:cs typeface="+mj-lt"/>
              </a:rPr>
              <a:t>valeur</a:t>
            </a:r>
            <a:r>
              <a:rPr lang="en-US" sz="2400" dirty="0">
                <a:ea typeface="+mj-lt"/>
                <a:cs typeface="+mj-lt"/>
              </a:rPr>
              <a:t> comprise entre –15 et –2, B de –1 à +3, C de +4 à +11, D de +12 à +16 et E de +17 à +40.</a:t>
            </a:r>
            <a:br>
              <a:rPr lang="en-US" sz="2400" dirty="0">
                <a:ea typeface="+mj-lt"/>
                <a:cs typeface="+mj-lt"/>
              </a:rPr>
            </a:br>
            <a:br>
              <a:rPr lang="en-US" sz="2400" dirty="0"/>
            </a:br>
            <a:r>
              <a:rPr lang="en-US" sz="2400" dirty="0"/>
              <a:t>Pour les </a:t>
            </a:r>
            <a:r>
              <a:rPr lang="en-US" sz="2400" dirty="0" err="1"/>
              <a:t>catégories</a:t>
            </a:r>
            <a:r>
              <a:rPr lang="en-US" sz="2400" dirty="0"/>
              <a:t> de </a:t>
            </a:r>
            <a:r>
              <a:rPr lang="en-US" sz="2400" dirty="0" err="1"/>
              <a:t>produits</a:t>
            </a:r>
            <a:r>
              <a:rPr lang="en-US" sz="2400" dirty="0"/>
              <a:t>, </a:t>
            </a:r>
            <a:r>
              <a:rPr lang="en-US" sz="2400" dirty="0" err="1"/>
              <a:t>j'ai</a:t>
            </a:r>
            <a:r>
              <a:rPr lang="en-US" sz="2400" dirty="0"/>
              <a:t> </a:t>
            </a:r>
            <a:r>
              <a:rPr lang="en-US" sz="2400" dirty="0" err="1"/>
              <a:t>entraîné</a:t>
            </a:r>
            <a:r>
              <a:rPr lang="en-US" sz="2400" dirty="0"/>
              <a:t> et </a:t>
            </a:r>
            <a:r>
              <a:rPr lang="en-US" sz="2400" dirty="0" err="1"/>
              <a:t>testé</a:t>
            </a:r>
            <a:r>
              <a:rPr lang="en-US" sz="2400" dirty="0"/>
              <a:t> un Random Forest Classifier sur les 2 </a:t>
            </a:r>
            <a:r>
              <a:rPr lang="en-US" sz="2400" dirty="0" err="1"/>
              <a:t>colonnes</a:t>
            </a:r>
            <a:r>
              <a:rPr lang="en-US" sz="2400" dirty="0"/>
              <a:t> </a:t>
            </a:r>
            <a:r>
              <a:rPr lang="en-US" sz="2400" dirty="0" err="1"/>
              <a:t>concernées</a:t>
            </a:r>
            <a:r>
              <a:rPr lang="en-US" sz="2400" dirty="0"/>
              <a:t>. Le </a:t>
            </a:r>
            <a:r>
              <a:rPr lang="en-US" sz="2400" dirty="0" err="1"/>
              <a:t>modèle</a:t>
            </a:r>
            <a:r>
              <a:rPr lang="en-US" sz="2400" dirty="0"/>
              <a:t> </a:t>
            </a:r>
            <a:r>
              <a:rPr lang="en-US" sz="2400" dirty="0" err="1"/>
              <a:t>étant</a:t>
            </a:r>
            <a:r>
              <a:rPr lang="en-US" sz="2400" dirty="0"/>
              <a:t> plus performant sur pnns_groups_1, </a:t>
            </a:r>
            <a:r>
              <a:rPr lang="en-US" sz="2400" dirty="0" err="1"/>
              <a:t>c'est</a:t>
            </a:r>
            <a:r>
              <a:rPr lang="en-US" sz="2400" dirty="0"/>
              <a:t> </a:t>
            </a:r>
            <a:r>
              <a:rPr lang="en-US" sz="2400" dirty="0" err="1"/>
              <a:t>cette</a:t>
            </a:r>
            <a:r>
              <a:rPr lang="en-US" sz="2400" dirty="0"/>
              <a:t> </a:t>
            </a:r>
            <a:r>
              <a:rPr lang="en-US" sz="2400" dirty="0" err="1"/>
              <a:t>colonne</a:t>
            </a:r>
            <a:r>
              <a:rPr lang="en-US" sz="2400" dirty="0"/>
              <a:t> que </a:t>
            </a:r>
            <a:r>
              <a:rPr lang="en-US" sz="2400" dirty="0" err="1"/>
              <a:t>j'ai</a:t>
            </a:r>
            <a:r>
              <a:rPr lang="en-US" sz="2400" dirty="0"/>
              <a:t> </a:t>
            </a:r>
            <a:r>
              <a:rPr lang="en-US" sz="2400" dirty="0" err="1"/>
              <a:t>conservé</a:t>
            </a:r>
            <a:r>
              <a:rPr lang="en-US" sz="2400" dirty="0"/>
              <a:t> pour la suite.</a:t>
            </a:r>
          </a:p>
        </p:txBody>
      </p:sp>
      <p:sp>
        <p:nvSpPr>
          <p:cNvPr id="5" name="ZoneTexte 4">
            <a:extLst>
              <a:ext uri="{FF2B5EF4-FFF2-40B4-BE49-F238E27FC236}">
                <a16:creationId xmlns:a16="http://schemas.microsoft.com/office/drawing/2014/main" id="{066271B9-2490-6893-25D5-6CA6BE7C332D}"/>
              </a:ext>
            </a:extLst>
          </p:cNvPr>
          <p:cNvSpPr txBox="1"/>
          <p:nvPr/>
        </p:nvSpPr>
        <p:spPr>
          <a:xfrm>
            <a:off x="11127058" y="50181"/>
            <a:ext cx="118203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000" b="1" cap="all">
              <a:solidFill>
                <a:srgbClr val="EBEBEB"/>
              </a:solidFill>
            </a:endParaRPr>
          </a:p>
        </p:txBody>
      </p:sp>
      <p:sp>
        <p:nvSpPr>
          <p:cNvPr id="7" name="ZoneTexte 6">
            <a:extLst>
              <a:ext uri="{FF2B5EF4-FFF2-40B4-BE49-F238E27FC236}">
                <a16:creationId xmlns:a16="http://schemas.microsoft.com/office/drawing/2014/main" id="{E3C80695-5827-4154-E038-D7817E927760}"/>
              </a:ext>
            </a:extLst>
          </p:cNvPr>
          <p:cNvSpPr txBox="1"/>
          <p:nvPr/>
        </p:nvSpPr>
        <p:spPr>
          <a:xfrm>
            <a:off x="216371" y="423333"/>
            <a:ext cx="786069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t>VALEURS MANQUANTES</a:t>
            </a:r>
          </a:p>
        </p:txBody>
      </p:sp>
      <p:pic>
        <p:nvPicPr>
          <p:cNvPr id="4" name="Image 3" descr="Santé Publique France - Vista">
            <a:extLst>
              <a:ext uri="{FF2B5EF4-FFF2-40B4-BE49-F238E27FC236}">
                <a16:creationId xmlns:a16="http://schemas.microsoft.com/office/drawing/2014/main" id="{1E390189-A3ED-5B52-7623-6FE3597559B0}"/>
              </a:ext>
            </a:extLst>
          </p:cNvPr>
          <p:cNvPicPr>
            <a:picLocks noChangeAspect="1"/>
          </p:cNvPicPr>
          <p:nvPr/>
        </p:nvPicPr>
        <p:blipFill>
          <a:blip r:embed="rId7"/>
          <a:stretch>
            <a:fillRect/>
          </a:stretch>
        </p:blipFill>
        <p:spPr>
          <a:xfrm>
            <a:off x="11130845" y="3340"/>
            <a:ext cx="1059273" cy="623615"/>
          </a:xfrm>
          <a:prstGeom prst="rect">
            <a:avLst/>
          </a:prstGeom>
        </p:spPr>
      </p:pic>
      <p:pic>
        <p:nvPicPr>
          <p:cNvPr id="3" name="Image 2">
            <a:extLst>
              <a:ext uri="{FF2B5EF4-FFF2-40B4-BE49-F238E27FC236}">
                <a16:creationId xmlns:a16="http://schemas.microsoft.com/office/drawing/2014/main" id="{B74DB2C6-F2CB-39CF-A3BA-0ED1DB88F600}"/>
              </a:ext>
            </a:extLst>
          </p:cNvPr>
          <p:cNvPicPr>
            <a:picLocks noChangeAspect="1"/>
          </p:cNvPicPr>
          <p:nvPr/>
        </p:nvPicPr>
        <p:blipFill>
          <a:blip r:embed="rId8"/>
          <a:stretch>
            <a:fillRect/>
          </a:stretch>
        </p:blipFill>
        <p:spPr>
          <a:xfrm>
            <a:off x="4032675" y="5166384"/>
            <a:ext cx="3420404" cy="725526"/>
          </a:xfrm>
          <a:prstGeom prst="rect">
            <a:avLst/>
          </a:prstGeom>
        </p:spPr>
      </p:pic>
    </p:spTree>
    <p:extLst>
      <p:ext uri="{BB962C8B-B14F-4D97-AF65-F5344CB8AC3E}">
        <p14:creationId xmlns:p14="http://schemas.microsoft.com/office/powerpoint/2010/main" val="8913595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372BEA34-C888-1283-4FBD-00FFD4336E2C}"/>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765FD81C-8C84-57E4-C4E4-A5EB69019E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0">
            <a:extLst>
              <a:ext uri="{FF2B5EF4-FFF2-40B4-BE49-F238E27FC236}">
                <a16:creationId xmlns:a16="http://schemas.microsoft.com/office/drawing/2014/main" id="{7682EF64-E154-2A60-F3B9-6A2BC30139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 name="Oval 12">
            <a:extLst>
              <a:ext uri="{FF2B5EF4-FFF2-40B4-BE49-F238E27FC236}">
                <a16:creationId xmlns:a16="http://schemas.microsoft.com/office/drawing/2014/main" id="{11E680B1-832C-84C3-DF9E-0A940E2E65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14">
            <a:extLst>
              <a:ext uri="{FF2B5EF4-FFF2-40B4-BE49-F238E27FC236}">
                <a16:creationId xmlns:a16="http://schemas.microsoft.com/office/drawing/2014/main" id="{5562589F-9CBE-CEB4-ADB5-A6F2C1DE10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3" name="Picture 16">
            <a:extLst>
              <a:ext uri="{FF2B5EF4-FFF2-40B4-BE49-F238E27FC236}">
                <a16:creationId xmlns:a16="http://schemas.microsoft.com/office/drawing/2014/main" id="{608247ED-E350-FE89-B027-D44EE6847C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15E1B642-054A-B2EF-0C76-98A7299D9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re 1">
            <a:extLst>
              <a:ext uri="{FF2B5EF4-FFF2-40B4-BE49-F238E27FC236}">
                <a16:creationId xmlns:a16="http://schemas.microsoft.com/office/drawing/2014/main" id="{3CCA1DFD-7BD0-EA4E-C1DF-F639909F9599}"/>
              </a:ext>
            </a:extLst>
          </p:cNvPr>
          <p:cNvSpPr>
            <a:spLocks noGrp="1"/>
          </p:cNvSpPr>
          <p:nvPr>
            <p:ph type="title"/>
          </p:nvPr>
        </p:nvSpPr>
        <p:spPr>
          <a:xfrm>
            <a:off x="144967" y="1136946"/>
            <a:ext cx="3388120" cy="1595885"/>
          </a:xfrm>
        </p:spPr>
        <p:txBody>
          <a:bodyPr vert="horz" lIns="91440" tIns="45720" rIns="91440" bIns="45720" rtlCol="0" anchor="b">
            <a:noAutofit/>
          </a:bodyPr>
          <a:lstStyle/>
          <a:p>
            <a:pPr>
              <a:lnSpc>
                <a:spcPct val="90000"/>
              </a:lnSpc>
            </a:pPr>
            <a:r>
              <a:rPr lang="fr-FR" sz="2400" dirty="0"/>
              <a:t>Plus de 20% du jeu de données sont des </a:t>
            </a:r>
            <a:r>
              <a:rPr lang="fr-FR" sz="2400" dirty="0" err="1"/>
              <a:t>sugary</a:t>
            </a:r>
            <a:r>
              <a:rPr lang="fr-FR" sz="2400" dirty="0"/>
              <a:t> snacks.</a:t>
            </a:r>
          </a:p>
        </p:txBody>
      </p:sp>
      <p:sp>
        <p:nvSpPr>
          <p:cNvPr id="5" name="ZoneTexte 4">
            <a:extLst>
              <a:ext uri="{FF2B5EF4-FFF2-40B4-BE49-F238E27FC236}">
                <a16:creationId xmlns:a16="http://schemas.microsoft.com/office/drawing/2014/main" id="{066271B9-2490-6893-25D5-6CA6BE7C332D}"/>
              </a:ext>
            </a:extLst>
          </p:cNvPr>
          <p:cNvSpPr txBox="1"/>
          <p:nvPr/>
        </p:nvSpPr>
        <p:spPr>
          <a:xfrm>
            <a:off x="11127058" y="50181"/>
            <a:ext cx="118203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000" b="1" cap="all">
              <a:solidFill>
                <a:srgbClr val="EBEBEB"/>
              </a:solidFill>
            </a:endParaRPr>
          </a:p>
        </p:txBody>
      </p:sp>
      <p:sp>
        <p:nvSpPr>
          <p:cNvPr id="7" name="ZoneTexte 6">
            <a:extLst>
              <a:ext uri="{FF2B5EF4-FFF2-40B4-BE49-F238E27FC236}">
                <a16:creationId xmlns:a16="http://schemas.microsoft.com/office/drawing/2014/main" id="{E3C80695-5827-4154-E038-D7817E927760}"/>
              </a:ext>
            </a:extLst>
          </p:cNvPr>
          <p:cNvSpPr txBox="1"/>
          <p:nvPr/>
        </p:nvSpPr>
        <p:spPr>
          <a:xfrm>
            <a:off x="216371" y="423333"/>
            <a:ext cx="786069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t>ANALYSES UNIVARIEES QUALITATIVES</a:t>
            </a:r>
          </a:p>
        </p:txBody>
      </p:sp>
      <p:pic>
        <p:nvPicPr>
          <p:cNvPr id="4" name="Image 3" descr="Santé Publique France - Vista">
            <a:extLst>
              <a:ext uri="{FF2B5EF4-FFF2-40B4-BE49-F238E27FC236}">
                <a16:creationId xmlns:a16="http://schemas.microsoft.com/office/drawing/2014/main" id="{1E390189-A3ED-5B52-7623-6FE3597559B0}"/>
              </a:ext>
            </a:extLst>
          </p:cNvPr>
          <p:cNvPicPr>
            <a:picLocks noChangeAspect="1"/>
          </p:cNvPicPr>
          <p:nvPr/>
        </p:nvPicPr>
        <p:blipFill>
          <a:blip r:embed="rId7"/>
          <a:stretch>
            <a:fillRect/>
          </a:stretch>
        </p:blipFill>
        <p:spPr>
          <a:xfrm>
            <a:off x="11130845" y="3340"/>
            <a:ext cx="1059273" cy="623615"/>
          </a:xfrm>
          <a:prstGeom prst="rect">
            <a:avLst/>
          </a:prstGeom>
        </p:spPr>
      </p:pic>
      <p:pic>
        <p:nvPicPr>
          <p:cNvPr id="3" name="Image 2" descr="Une image contenant texte, capture d’écran, diagramme, Tracé&#10;&#10;Description générée automatiquement">
            <a:extLst>
              <a:ext uri="{FF2B5EF4-FFF2-40B4-BE49-F238E27FC236}">
                <a16:creationId xmlns:a16="http://schemas.microsoft.com/office/drawing/2014/main" id="{05FB1FAD-BBB8-623A-3E0F-CA325D091CAC}"/>
              </a:ext>
            </a:extLst>
          </p:cNvPr>
          <p:cNvPicPr>
            <a:picLocks noChangeAspect="1"/>
          </p:cNvPicPr>
          <p:nvPr/>
        </p:nvPicPr>
        <p:blipFill>
          <a:blip r:embed="rId8"/>
          <a:stretch>
            <a:fillRect/>
          </a:stretch>
        </p:blipFill>
        <p:spPr>
          <a:xfrm>
            <a:off x="3875945" y="1220478"/>
            <a:ext cx="7729950" cy="5401382"/>
          </a:xfrm>
          <a:prstGeom prst="rect">
            <a:avLst/>
          </a:prstGeom>
        </p:spPr>
      </p:pic>
    </p:spTree>
    <p:extLst>
      <p:ext uri="{BB962C8B-B14F-4D97-AF65-F5344CB8AC3E}">
        <p14:creationId xmlns:p14="http://schemas.microsoft.com/office/powerpoint/2010/main" val="9124700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a:extLst>
            <a:ext uri="{FF2B5EF4-FFF2-40B4-BE49-F238E27FC236}">
              <a16:creationId xmlns:a16="http://schemas.microsoft.com/office/drawing/2014/main" id="{372BEA34-C888-1283-4FBD-00FFD4336E2C}"/>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765FD81C-8C84-57E4-C4E4-A5EB69019E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0">
            <a:extLst>
              <a:ext uri="{FF2B5EF4-FFF2-40B4-BE49-F238E27FC236}">
                <a16:creationId xmlns:a16="http://schemas.microsoft.com/office/drawing/2014/main" id="{7682EF64-E154-2A60-F3B9-6A2BC30139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 name="Oval 12">
            <a:extLst>
              <a:ext uri="{FF2B5EF4-FFF2-40B4-BE49-F238E27FC236}">
                <a16:creationId xmlns:a16="http://schemas.microsoft.com/office/drawing/2014/main" id="{11E680B1-832C-84C3-DF9E-0A940E2E65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2" name="Picture 14">
            <a:extLst>
              <a:ext uri="{FF2B5EF4-FFF2-40B4-BE49-F238E27FC236}">
                <a16:creationId xmlns:a16="http://schemas.microsoft.com/office/drawing/2014/main" id="{5562589F-9CBE-CEB4-ADB5-A6F2C1DE10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3" name="Picture 16">
            <a:extLst>
              <a:ext uri="{FF2B5EF4-FFF2-40B4-BE49-F238E27FC236}">
                <a16:creationId xmlns:a16="http://schemas.microsoft.com/office/drawing/2014/main" id="{608247ED-E350-FE89-B027-D44EE6847C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15E1B642-054A-B2EF-0C76-98A7299D9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re 1">
            <a:extLst>
              <a:ext uri="{FF2B5EF4-FFF2-40B4-BE49-F238E27FC236}">
                <a16:creationId xmlns:a16="http://schemas.microsoft.com/office/drawing/2014/main" id="{3CCA1DFD-7BD0-EA4E-C1DF-F639909F9599}"/>
              </a:ext>
            </a:extLst>
          </p:cNvPr>
          <p:cNvSpPr>
            <a:spLocks noGrp="1"/>
          </p:cNvSpPr>
          <p:nvPr>
            <p:ph type="title"/>
          </p:nvPr>
        </p:nvSpPr>
        <p:spPr>
          <a:xfrm>
            <a:off x="144967" y="1136946"/>
            <a:ext cx="2861305" cy="2439110"/>
          </a:xfrm>
        </p:spPr>
        <p:txBody>
          <a:bodyPr vert="horz" lIns="91440" tIns="45720" rIns="91440" bIns="45720" rtlCol="0" anchor="b">
            <a:noAutofit/>
          </a:bodyPr>
          <a:lstStyle/>
          <a:p>
            <a:pPr>
              <a:lnSpc>
                <a:spcPct val="90000"/>
              </a:lnSpc>
            </a:pPr>
            <a:r>
              <a:rPr lang="en-US" sz="2400" dirty="0"/>
              <a:t>Le grade D </a:t>
            </a:r>
            <a:r>
              <a:rPr lang="en-US" sz="2400" dirty="0" err="1"/>
              <a:t>est</a:t>
            </a:r>
            <a:r>
              <a:rPr lang="en-US" sz="2400" dirty="0"/>
              <a:t> </a:t>
            </a:r>
            <a:r>
              <a:rPr lang="en-US" sz="2400" dirty="0" err="1"/>
              <a:t>fortement</a:t>
            </a:r>
            <a:r>
              <a:rPr lang="en-US" sz="2400" dirty="0"/>
              <a:t> </a:t>
            </a:r>
            <a:r>
              <a:rPr lang="en-US" sz="2400" dirty="0" err="1"/>
              <a:t>représenté</a:t>
            </a:r>
            <a:r>
              <a:rPr lang="en-US" sz="2400" dirty="0"/>
              <a:t>, un lien avec les </a:t>
            </a:r>
            <a:r>
              <a:rPr lang="en-US" sz="2400" dirty="0" err="1"/>
              <a:t>produits</a:t>
            </a:r>
            <a:r>
              <a:rPr lang="en-US" sz="2400" dirty="0"/>
              <a:t> </a:t>
            </a:r>
            <a:r>
              <a:rPr lang="en-US" sz="2400" dirty="0" err="1"/>
              <a:t>sucrés</a:t>
            </a:r>
            <a:r>
              <a:rPr lang="en-US" sz="2400" dirty="0"/>
              <a:t> ?</a:t>
            </a:r>
            <a:endParaRPr lang="fr-FR" dirty="0" err="1"/>
          </a:p>
        </p:txBody>
      </p:sp>
      <p:sp>
        <p:nvSpPr>
          <p:cNvPr id="5" name="ZoneTexte 4">
            <a:extLst>
              <a:ext uri="{FF2B5EF4-FFF2-40B4-BE49-F238E27FC236}">
                <a16:creationId xmlns:a16="http://schemas.microsoft.com/office/drawing/2014/main" id="{066271B9-2490-6893-25D5-6CA6BE7C332D}"/>
              </a:ext>
            </a:extLst>
          </p:cNvPr>
          <p:cNvSpPr txBox="1"/>
          <p:nvPr/>
        </p:nvSpPr>
        <p:spPr>
          <a:xfrm>
            <a:off x="11127058" y="50181"/>
            <a:ext cx="118203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000" b="1" cap="all">
              <a:solidFill>
                <a:srgbClr val="EBEBEB"/>
              </a:solidFill>
            </a:endParaRPr>
          </a:p>
        </p:txBody>
      </p:sp>
      <p:sp>
        <p:nvSpPr>
          <p:cNvPr id="7" name="ZoneTexte 6">
            <a:extLst>
              <a:ext uri="{FF2B5EF4-FFF2-40B4-BE49-F238E27FC236}">
                <a16:creationId xmlns:a16="http://schemas.microsoft.com/office/drawing/2014/main" id="{E3C80695-5827-4154-E038-D7817E927760}"/>
              </a:ext>
            </a:extLst>
          </p:cNvPr>
          <p:cNvSpPr txBox="1"/>
          <p:nvPr/>
        </p:nvSpPr>
        <p:spPr>
          <a:xfrm>
            <a:off x="216371" y="423333"/>
            <a:ext cx="786069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t>ANALYSES UNIVARIEES QUALITATIVES</a:t>
            </a:r>
          </a:p>
        </p:txBody>
      </p:sp>
      <p:pic>
        <p:nvPicPr>
          <p:cNvPr id="4" name="Image 3" descr="Santé Publique France - Vista">
            <a:extLst>
              <a:ext uri="{FF2B5EF4-FFF2-40B4-BE49-F238E27FC236}">
                <a16:creationId xmlns:a16="http://schemas.microsoft.com/office/drawing/2014/main" id="{1E390189-A3ED-5B52-7623-6FE3597559B0}"/>
              </a:ext>
            </a:extLst>
          </p:cNvPr>
          <p:cNvPicPr>
            <a:picLocks noChangeAspect="1"/>
          </p:cNvPicPr>
          <p:nvPr/>
        </p:nvPicPr>
        <p:blipFill>
          <a:blip r:embed="rId7"/>
          <a:stretch>
            <a:fillRect/>
          </a:stretch>
        </p:blipFill>
        <p:spPr>
          <a:xfrm>
            <a:off x="11130845" y="3340"/>
            <a:ext cx="1059273" cy="623615"/>
          </a:xfrm>
          <a:prstGeom prst="rect">
            <a:avLst/>
          </a:prstGeom>
        </p:spPr>
      </p:pic>
      <p:pic>
        <p:nvPicPr>
          <p:cNvPr id="3" name="Image 2" descr="Une image contenant texte, capture d’écran, diagramme, Rectangle&#10;&#10;Description générée automatiquement">
            <a:extLst>
              <a:ext uri="{FF2B5EF4-FFF2-40B4-BE49-F238E27FC236}">
                <a16:creationId xmlns:a16="http://schemas.microsoft.com/office/drawing/2014/main" id="{D5EFF060-C838-0D7C-817A-1B4E007D6740}"/>
              </a:ext>
            </a:extLst>
          </p:cNvPr>
          <p:cNvPicPr>
            <a:picLocks noChangeAspect="1"/>
          </p:cNvPicPr>
          <p:nvPr/>
        </p:nvPicPr>
        <p:blipFill>
          <a:blip r:embed="rId8"/>
          <a:stretch>
            <a:fillRect/>
          </a:stretch>
        </p:blipFill>
        <p:spPr>
          <a:xfrm>
            <a:off x="3149070" y="1550282"/>
            <a:ext cx="8772525" cy="4886325"/>
          </a:xfrm>
          <a:prstGeom prst="rect">
            <a:avLst/>
          </a:prstGeom>
        </p:spPr>
      </p:pic>
    </p:spTree>
    <p:extLst>
      <p:ext uri="{BB962C8B-B14F-4D97-AF65-F5344CB8AC3E}">
        <p14:creationId xmlns:p14="http://schemas.microsoft.com/office/powerpoint/2010/main" val="193704461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Application>Microsoft Office PowerPoint</Application>
  <PresentationFormat>Grand écran</PresentationFormat>
  <Slides>23</Slides>
  <Notes>0</Notes>
  <HiddenSlides>0</HiddenSlides>
  <ScaleCrop>false</ScaleCrop>
  <HeadingPairs>
    <vt:vector size="4" baseType="variant">
      <vt:variant>
        <vt:lpstr>Thème</vt:lpstr>
      </vt:variant>
      <vt:variant>
        <vt:i4>1</vt:i4>
      </vt:variant>
      <vt:variant>
        <vt:lpstr>Titres des diapositives</vt:lpstr>
      </vt:variant>
      <vt:variant>
        <vt:i4>23</vt:i4>
      </vt:variant>
    </vt:vector>
  </HeadingPairs>
  <TitlesOfParts>
    <vt:vector size="24" baseType="lpstr">
      <vt:lpstr>Ion</vt:lpstr>
      <vt:lpstr>Présentation PowerPoint</vt:lpstr>
      <vt:lpstr>L'agence Santé publique France souhaite améliorer sa base de données Open Food Facts. Elle nous a confié la création d'un système de suggestion ou d'auto-complétion pour aider les usagers à remplir la base de données en réduisant les erreurs de saisie.  J'ai été chargé du nettoyage et de l'exploration des données, afin de déterminer la faisabilité de cette idée d'application.</vt:lpstr>
      <vt:lpstr>Les 5 grands principes RGPD sont :  - Le principe de finalité - Le principe de proportionnalité et de pertinence - Le principe d'une durée de conservation limitée - Le principe de sécurité et de confidentialité - Les droits des personnes  Il s'agit de règles de protection des données personnelles, sauf que nous n'en utilisons pas ici, donc aucune inquiétude à avoir !</vt:lpstr>
      <vt:lpstr>Le jeu de données complet fait 320 749 lignes par 162 colonnes.  J'ai choisi de ne conserver que quelques colonnes contenant des informations générales sur les produits, le nutri-score, le nutri-grade ainsi que les variables concernant l'apport énergétique et les valeurs nutritionnelles ayant moins de 150 000 valeurs manquantes, ce qui fait un total de 16 colonnes.</vt:lpstr>
      <vt:lpstr>J'ai ensuite commencé le filtrage sur les lignes en supprimant :  - Les lignes sans nom de produit - Les lignes avec plus de 10 valeurs manquantes (sur 16 donc) - Les doublons - Les valeurs aberrantes (la plus grosse partie du travail jusque là) - Les lignes avec plus de 7 valeurs numériques manquantes (sur 10)  A l'issue, le jeu de données fait 228 363 lignes par 16 colonnes.</vt:lpstr>
      <vt:lpstr>J'ai commencé par combler les valeurs quantitatives manquantes en utilisant kNN Imputer.</vt:lpstr>
      <vt:lpstr>Ensuite, j'ai fait correspondre le nutri-grade avec le nutri-score (maintenant que la colonne est complètement renseignées) selon cette règle trouvée en ligne :  A correspond à une valeur comprise entre –15 et –2, B de –1 à +3, C de +4 à +11, D de +12 à +16 et E de +17 à +40.  Pour les catégories de produits, j'ai entraîné et testé un Random Forest Classifier sur les 2 colonnes concernées. Le modèle étant plus performant sur pnns_groups_1, c'est cette colonne que j'ai conservé pour la suite.</vt:lpstr>
      <vt:lpstr>Plus de 20% du jeu de données sont des sugary snacks.</vt:lpstr>
      <vt:lpstr>Le grade D est fortement représenté, un lien avec les produits sucrés ?</vt:lpstr>
      <vt:lpstr>Enormément d'outliers, et une majorité de médianes proches de 0.</vt:lpstr>
      <vt:lpstr>Un chi-2 à 6 chiffres avec une p-value de 0, les variables sont corrélées.</vt:lpstr>
      <vt:lpstr>Les sugary snacks sont fortement représentées en D et E, céréales et pommes de terre en A, boissons en B.</vt:lpstr>
      <vt:lpstr>Salty snacks, fat and sauces, milk and dairy products, et dans une moindre mesure, fish meat eggs sont fortement représentés dans le grade D, beverages en B, cereals and potatoes et fruits and vegetables en A.</vt:lpstr>
      <vt:lpstr>Comme le laisse suggérer cette matrice des corrélations, et c'est confirmé par des tests statistiques (corrélation de Spearman), il y a  :  - Corrélation parfaite entre sel et sodium - Forte corrélation entre glucides et sucre - Forte corrélation entre acides gras saturés et lipides - Energie plus fortement corrélée avec les lipides puis les glucides - Nutri-score fortement corrélé avec l'énergie et donc par extension, les lipides</vt:lpstr>
      <vt:lpstr>Les fortes corrélations vues précédemment suggéraient la possibilité d'une redondance dans l'analyse, et cela n'a pas manqué.</vt:lpstr>
      <vt:lpstr>On recommence donc sans sodium, acides gras saturés et sucre</vt:lpstr>
      <vt:lpstr>Projection des individus dans les deux premiers plans factoriels avec le nutri-grade comme clusters :</vt:lpstr>
      <vt:lpstr>Projection des individus dans les deux premiers plans factoriels avec les catégories de produits comme clusters :</vt:lpstr>
      <vt:lpstr>J'ai l'impression que les clusters précédents sont mal définis dans le nouvel espace projectif. J'utilise K-means pour tenter d'aboutir à un nouveau clustering plus adapté, et projette à nouveau (avec centroïdes) :</vt:lpstr>
      <vt:lpstr>- Une majorité de produits de type pommes de terre et céréales dans le cluster 0 - Les produits de nutri-grade a, b et c dans le cluster 1 - Les produits laitiers et viandes dans le cluster 2 - Les produits de nutri-grade d et e dans le cluster  3 - Les produits très gras dans le cluster 4 - Les produits très salés dans le cluster 5</vt:lpstr>
      <vt:lpstr>Présentation PowerPoint</vt:lpstr>
      <vt:lpstr>La p-value nulle dans tous les cas, il faut réfuter H0. Ce qui me surprend un peu. Voilà pourquoi j'ai également calculé le rapport de corrélation éta carré.  Ainsi, il semble n'y avoir de corrélation entre le nutri-grade et nos composantes que sur F1. Sans surprise puisque F1 représente l'énergie, les lipides et le nutri-score qui sont déjà corrélées entre elles.  Il semble y avoir corrélation entre les catégories et nos composantes F1, F2 et dans une moindre mesure F3, mais toujours pas sur F4.  En revanche, il y a une forte corrélation entre nos nouveaux clusters et les 4 composantes principales.</vt:lpstr>
      <vt:lpstr>     La classification nutri-score est performante pour identifier les aliments gras et caloriques, mais ne fait pas ou peu de distinction entre les aliments en fonction de leur taux de sel, de glucides, de protéines ou de fibres. Je ne doute pas de son efficacité pour départager les aliments en terme de leur effet sur la santé, mais si on cherche à expliquer le jeu de données en fonction de toutes les variables quantitatives, cette classification n'est pas optimale.  Quoi qu'il en soit, les données sont désormais nettoyées et prêtes à l'usage pour l'application souhaitée.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
  <cp:revision>1176</cp:revision>
  <dcterms:created xsi:type="dcterms:W3CDTF">2022-07-30T00:02:45Z</dcterms:created>
  <dcterms:modified xsi:type="dcterms:W3CDTF">2024-02-10T20:04:46Z</dcterms:modified>
</cp:coreProperties>
</file>